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1"/>
  </p:notesMasterIdLst>
  <p:handoutMasterIdLst>
    <p:handoutMasterId r:id="rId72"/>
  </p:handoutMasterIdLst>
  <p:sldIdLst>
    <p:sldId id="272" r:id="rId2"/>
    <p:sldId id="256" r:id="rId3"/>
    <p:sldId id="271" r:id="rId4"/>
    <p:sldId id="269" r:id="rId5"/>
    <p:sldId id="257" r:id="rId6"/>
    <p:sldId id="258" r:id="rId7"/>
    <p:sldId id="314" r:id="rId8"/>
    <p:sldId id="368" r:id="rId9"/>
    <p:sldId id="270" r:id="rId10"/>
    <p:sldId id="362" r:id="rId11"/>
    <p:sldId id="320" r:id="rId12"/>
    <p:sldId id="321" r:id="rId13"/>
    <p:sldId id="364" r:id="rId14"/>
    <p:sldId id="363" r:id="rId15"/>
    <p:sldId id="365" r:id="rId16"/>
    <p:sldId id="366" r:id="rId17"/>
    <p:sldId id="275" r:id="rId18"/>
    <p:sldId id="260" r:id="rId19"/>
    <p:sldId id="367" r:id="rId20"/>
    <p:sldId id="273" r:id="rId21"/>
    <p:sldId id="317" r:id="rId22"/>
    <p:sldId id="343" r:id="rId23"/>
    <p:sldId id="344" r:id="rId24"/>
    <p:sldId id="345" r:id="rId25"/>
    <p:sldId id="346" r:id="rId26"/>
    <p:sldId id="347" r:id="rId27"/>
    <p:sldId id="348" r:id="rId28"/>
    <p:sldId id="349" r:id="rId29"/>
    <p:sldId id="350" r:id="rId30"/>
    <p:sldId id="318" r:id="rId31"/>
    <p:sldId id="372" r:id="rId32"/>
    <p:sldId id="261" r:id="rId33"/>
    <p:sldId id="264" r:id="rId34"/>
    <p:sldId id="371" r:id="rId35"/>
    <p:sldId id="369" r:id="rId36"/>
    <p:sldId id="370" r:id="rId37"/>
    <p:sldId id="265" r:id="rId38"/>
    <p:sldId id="283" r:id="rId39"/>
    <p:sldId id="322" r:id="rId40"/>
    <p:sldId id="281" r:id="rId41"/>
    <p:sldId id="263" r:id="rId42"/>
    <p:sldId id="373" r:id="rId43"/>
    <p:sldId id="374" r:id="rId44"/>
    <p:sldId id="375" r:id="rId45"/>
    <p:sldId id="376" r:id="rId46"/>
    <p:sldId id="377" r:id="rId47"/>
    <p:sldId id="378" r:id="rId48"/>
    <p:sldId id="379" r:id="rId49"/>
    <p:sldId id="383" r:id="rId50"/>
    <p:sldId id="354" r:id="rId51"/>
    <p:sldId id="353" r:id="rId52"/>
    <p:sldId id="329" r:id="rId53"/>
    <p:sldId id="326" r:id="rId54"/>
    <p:sldId id="356" r:id="rId55"/>
    <p:sldId id="385" r:id="rId56"/>
    <p:sldId id="327" r:id="rId57"/>
    <p:sldId id="284" r:id="rId58"/>
    <p:sldId id="355" r:id="rId59"/>
    <p:sldId id="386" r:id="rId60"/>
    <p:sldId id="316" r:id="rId61"/>
    <p:sldId id="315" r:id="rId62"/>
    <p:sldId id="380" r:id="rId63"/>
    <p:sldId id="381" r:id="rId64"/>
    <p:sldId id="361" r:id="rId65"/>
    <p:sldId id="387" r:id="rId66"/>
    <p:sldId id="312" r:id="rId67"/>
    <p:sldId id="313" r:id="rId68"/>
    <p:sldId id="292" r:id="rId69"/>
    <p:sldId id="384" r:id="rId70"/>
  </p:sldIdLst>
  <p:sldSz cx="9907588" cy="6858000"/>
  <p:notesSz cx="7315200" cy="9601200"/>
  <p:defaultTextStyle>
    <a:defPPr>
      <a:defRPr lang="en-GB"/>
    </a:defPPr>
    <a:lvl1pPr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31"/>
    <p:restoredTop sz="94634"/>
  </p:normalViewPr>
  <p:slideViewPr>
    <p:cSldViewPr>
      <p:cViewPr varScale="1">
        <p:scale>
          <a:sx n="146" d="100"/>
          <a:sy n="146" d="100"/>
        </p:scale>
        <p:origin x="1096" y="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2F922C2-3B0E-934B-AB65-CCB591821F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B39A04-A986-E942-B58F-F38ED632BD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fld id="{CD1BEE14-1C99-BC4F-9766-959F315302E3}" type="datetimeFigureOut">
              <a:rPr lang="en-US" altLang="en-US"/>
              <a:pPr/>
              <a:t>5/2/18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3CC1F-4CF2-484F-8D94-3C96488740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53EEAB-3E04-834F-B8D4-666A83380A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fld id="{81AF0C55-EA61-5D40-B323-0DF9E2CD343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>
            <a:extLst>
              <a:ext uri="{FF2B5EF4-FFF2-40B4-BE49-F238E27FC236}">
                <a16:creationId xmlns:a16="http://schemas.microsoft.com/office/drawing/2014/main" id="{D8F5F9AF-D468-2540-B80C-F5A4CA295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36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074" name="AutoShape 2">
            <a:extLst>
              <a:ext uri="{FF2B5EF4-FFF2-40B4-BE49-F238E27FC236}">
                <a16:creationId xmlns:a16="http://schemas.microsoft.com/office/drawing/2014/main" id="{55414F3B-32CD-8C44-ABF3-C845E39B8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075" name="AutoShape 3">
            <a:extLst>
              <a:ext uri="{FF2B5EF4-FFF2-40B4-BE49-F238E27FC236}">
                <a16:creationId xmlns:a16="http://schemas.microsoft.com/office/drawing/2014/main" id="{A1E8C0F5-CE88-8B4A-8A73-8753774262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076" name="AutoShape 4">
            <a:extLst>
              <a:ext uri="{FF2B5EF4-FFF2-40B4-BE49-F238E27FC236}">
                <a16:creationId xmlns:a16="http://schemas.microsoft.com/office/drawing/2014/main" id="{B6EF76D1-32C6-6F49-8C00-59284FF2B8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077" name="AutoShape 5">
            <a:extLst>
              <a:ext uri="{FF2B5EF4-FFF2-40B4-BE49-F238E27FC236}">
                <a16:creationId xmlns:a16="http://schemas.microsoft.com/office/drawing/2014/main" id="{652997AC-8DC1-6144-B84B-3622558F4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C133A62F-E598-A543-859C-28615B977451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1623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6480" tIns="48240" rIns="96480" bIns="4824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E0ED04B5-E111-3C47-AE67-29BC17B69B23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623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6480" tIns="48240" rIns="96480" bIns="4824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07C89F8C-47F8-BF48-88F4-77FB851CD03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57275" y="720725"/>
            <a:ext cx="5192713" cy="359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E3D3D00F-B434-014C-AE0D-6D8EC4D1FFEE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43587" cy="431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3082" name="Rectangle 10">
            <a:extLst>
              <a:ext uri="{FF2B5EF4-FFF2-40B4-BE49-F238E27FC236}">
                <a16:creationId xmlns:a16="http://schemas.microsoft.com/office/drawing/2014/main" id="{9295FF7F-62D0-D342-BF95-5634A839A66E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9120188"/>
            <a:ext cx="3162300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6480" tIns="48240" rIns="96480" bIns="4824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83" name="Rectangle 11">
            <a:extLst>
              <a:ext uri="{FF2B5EF4-FFF2-40B4-BE49-F238E27FC236}">
                <a16:creationId xmlns:a16="http://schemas.microsoft.com/office/drawing/2014/main" id="{7C528C3C-F78C-0B47-9118-B38E51846E2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62300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6480" tIns="48240" rIns="96480" bIns="4824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65AF30E7-3621-234B-B2E4-1BC54E76D039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ECB40864-4DEF-7448-AD55-B4D65CCB294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E7ACFDE-4494-664B-91C1-B052B7BB88FD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2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5" name="Text Box 1">
            <a:extLst>
              <a:ext uri="{FF2B5EF4-FFF2-40B4-BE49-F238E27FC236}">
                <a16:creationId xmlns:a16="http://schemas.microsoft.com/office/drawing/2014/main" id="{2E9AD75D-9148-C14A-8C1A-967D0FB6B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7275" y="720725"/>
            <a:ext cx="5200650" cy="3600450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1506" name="Text Box 2">
            <a:extLst>
              <a:ext uri="{FF2B5EF4-FFF2-40B4-BE49-F238E27FC236}">
                <a16:creationId xmlns:a16="http://schemas.microsoft.com/office/drawing/2014/main" id="{6FED7178-6FBB-5945-94AC-74D868F02A0B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731838" y="4560888"/>
            <a:ext cx="5845175" cy="4313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966BA00-C561-AE4E-B34B-C4CDB873E29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22D729F-55FE-5348-8AC9-4F156B92759B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11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3178B65D-4D3A-F148-8604-57D0B2CD16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9755C98-0EC5-7C42-86BC-E7D0949B30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C4BC46D-10E9-B247-9F66-B2215D75F79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97FF0E8-A3BF-0747-988D-0590B5F0FD8D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12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72DF733F-03F8-BD4D-A066-A195811F46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092E1B2-7255-2D42-AD90-1B4B2D8C83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B66587-F792-E343-B68C-481A104508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058863" y="720725"/>
            <a:ext cx="5189537" cy="359251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FD17C7-C9AC-4941-9315-5D4E0B7DE3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36BCF9-7669-DD44-8348-05B736E55BA2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8C5A3EE-96C9-2D46-9FF8-5982A076703C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15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C2E97DB-DF67-324E-BF24-9BFC9D56370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0F08AEF-0EEE-184F-83E2-4733E3FFD7AD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17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46" name="Rectangle 2">
            <a:extLst>
              <a:ext uri="{FF2B5EF4-FFF2-40B4-BE49-F238E27FC236}">
                <a16:creationId xmlns:a16="http://schemas.microsoft.com/office/drawing/2014/main" id="{4BC6A83D-0C19-5344-B3C6-2083DC453E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id="{FCED2A23-D52C-FF4C-B590-81FAB0A9AC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721CF147-E4D9-6C4B-8CE6-1C4BCBC5411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04842D4-555D-7743-B24A-70464C98575B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18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5" name="Text Box 1">
            <a:extLst>
              <a:ext uri="{FF2B5EF4-FFF2-40B4-BE49-F238E27FC236}">
                <a16:creationId xmlns:a16="http://schemas.microsoft.com/office/drawing/2014/main" id="{77240F15-CAEC-FE48-A453-CAA20F08ABC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7275" y="728663"/>
            <a:ext cx="52006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1506" name="Text Box 2">
            <a:extLst>
              <a:ext uri="{FF2B5EF4-FFF2-40B4-BE49-F238E27FC236}">
                <a16:creationId xmlns:a16="http://schemas.microsoft.com/office/drawing/2014/main" id="{AB6B5808-FBE8-2242-BED6-D1CFDBC54C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B26228-6E54-9F4C-B4D0-123B26D976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058863" y="720725"/>
            <a:ext cx="5189537" cy="359251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AE5B79-375F-AD4B-A7D9-A6EE657074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686004-9081-2748-971A-EE4D3905647D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4F7F1A6-4B8C-1E49-B6F8-F95346C5837C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19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8B7BEB1-1BD6-9E43-9983-D70D564F4EA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63BDBF9-678C-8E4A-A21D-FD5A300011C6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20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57BC1101-0104-8740-AA51-5CACD85D548D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2DD3E610-710D-6045-81AE-9B1DF9A8D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45C1696-79E0-464D-AD74-75109139F2E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91DCD81-45E9-8248-9C28-E51E230264FC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22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CEFB666C-207B-3043-BD2D-374967096C7D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027C7978-BE12-E54C-A1E7-A919548D37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8513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62CADB7-8264-744C-A23A-C179635B12B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7F8935A-9E34-A548-B88D-7A10F22C97A4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23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31A0EBDC-0D88-5D48-ADCD-645CBA31BD3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50407EA1-5A73-904C-BDBD-96962092FC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3384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0D7DEF6-A6E5-7540-A017-DD3AFD9CD95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7CB6E63-ADBE-6D44-905E-957D3411977B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24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D5334FA2-8894-6B47-B567-62ECDB0FC68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AAB17856-0306-A248-85A0-40278C43F8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559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73BF74C-B073-884F-87DC-3190DB20834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40C8945-F786-304D-96E4-51B6BDBC30D4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3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3234" name="Rectangle 2">
            <a:extLst>
              <a:ext uri="{FF2B5EF4-FFF2-40B4-BE49-F238E27FC236}">
                <a16:creationId xmlns:a16="http://schemas.microsoft.com/office/drawing/2014/main" id="{A36EBA1C-80D9-414F-8CD8-4B969AEA2E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id="{4B1DB98A-5C03-A54C-94FF-31445378F8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1DD0764-9280-E242-BF62-0F778AD189E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BA05827-B95C-B443-BA65-312FD0321B72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25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9F65475D-C037-4943-9EC7-DAE37CF8CE8C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5B3C5AC5-3DB1-D644-9D1E-3AF6BD0AFE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605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329B7BC-29CC-1A4C-8D87-8CE3A1B920D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7436B51-5269-DB48-8980-EFD7A7F0F073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26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055B83AF-F047-B545-9DB8-3AEC6F1E86C6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C7EDF174-E7DC-0045-BDC5-E62EC66456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424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4272FF3-ABD4-0B42-BB29-0691B4260C2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C5A31D0-8CEF-B342-B405-652044F8954F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27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2E6BED6E-32B4-724F-A4D2-39FDBF6E67E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45C8CCB7-9FC2-DF4A-9A3F-7662D17CAA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694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5318E40-A212-F742-AFCB-2156B63BDA3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FF8EC9F-7BDB-7A4B-939E-45E30CB9F55C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28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9D08DEF1-718C-034F-9DFD-F351BE687898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3D5C024F-5CF2-8943-8CF0-7CB5536E2D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035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86CD8B5-A7DC-BD45-ABA3-FC0E9A34689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BE99653-2D81-0946-A5EF-301B6A348D40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29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C312E1C0-5B7B-164B-83A4-9A0EA3FE9BF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24546531-4900-6E47-8259-2E28B1FD02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5959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DC831F4D-6FF8-A549-BBD9-F908A2A833A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99A3B96-8127-A547-95AF-113A443742EC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30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1" name="Text Box 1">
            <a:extLst>
              <a:ext uri="{FF2B5EF4-FFF2-40B4-BE49-F238E27FC236}">
                <a16:creationId xmlns:a16="http://schemas.microsoft.com/office/drawing/2014/main" id="{4ADAA006-AC60-4040-A8EB-87FB4724167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8863" y="720725"/>
            <a:ext cx="5191125" cy="3594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5602" name="Text Box 2">
            <a:extLst>
              <a:ext uri="{FF2B5EF4-FFF2-40B4-BE49-F238E27FC236}">
                <a16:creationId xmlns:a16="http://schemas.microsoft.com/office/drawing/2014/main" id="{8F6F5943-0B88-224E-AC82-DBE468861F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45175" cy="4222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A58E0BCE-0A5E-8C4A-94C5-3B176F51B0B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A768EF6-DE69-1442-A34A-EB2F1405B9AA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32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29" name="Text Box 1">
            <a:extLst>
              <a:ext uri="{FF2B5EF4-FFF2-40B4-BE49-F238E27FC236}">
                <a16:creationId xmlns:a16="http://schemas.microsoft.com/office/drawing/2014/main" id="{255CA7CA-97E1-6847-ACDC-09EB4C6C497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8863" y="720725"/>
            <a:ext cx="5191125" cy="3594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2530" name="Text Box 2">
            <a:extLst>
              <a:ext uri="{FF2B5EF4-FFF2-40B4-BE49-F238E27FC236}">
                <a16:creationId xmlns:a16="http://schemas.microsoft.com/office/drawing/2014/main" id="{DFE6E6B3-F677-0F46-BDD0-D272757C95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45175" cy="4222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6392B1B3-A99B-CA47-916F-C813445B4E2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6EDF348-BAB2-2B48-92E3-0D908A3178DC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33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1" name="Text Box 1">
            <a:extLst>
              <a:ext uri="{FF2B5EF4-FFF2-40B4-BE49-F238E27FC236}">
                <a16:creationId xmlns:a16="http://schemas.microsoft.com/office/drawing/2014/main" id="{CCC1E1D2-F7BB-B84B-9358-F81422E4B103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8863" y="720725"/>
            <a:ext cx="5191125" cy="3594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5602" name="Text Box 2">
            <a:extLst>
              <a:ext uri="{FF2B5EF4-FFF2-40B4-BE49-F238E27FC236}">
                <a16:creationId xmlns:a16="http://schemas.microsoft.com/office/drawing/2014/main" id="{BEC6065C-5966-1442-92E8-49474F84C9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45175" cy="4222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D8C9FF-725B-1A42-95FE-4DDBD2BE3E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058863" y="720725"/>
            <a:ext cx="5189537" cy="359251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A4AE26-F1D3-C344-AF5E-A6BD832D1A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i="1" dirty="0"/>
              <a:t>The function </a:t>
            </a:r>
            <a:r>
              <a:rPr lang="en-US" i="1" dirty="0" err="1"/>
              <a:t>Engima</a:t>
            </a:r>
            <a:r>
              <a:rPr lang="en-US" i="1" dirty="0"/>
              <a:t> takes a list and an item and returns a new list with all instances of the item removed.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E019A-204C-0C43-9FD4-EDF4845A7FA0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BBAB7E3-8081-9F47-983E-A2D81B90A10B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35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084422-0124-354E-9E98-C8A0B9E4A0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058863" y="720725"/>
            <a:ext cx="5189537" cy="359251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E9C002-3969-E440-B65F-216F6D705F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i="1" dirty="0"/>
              <a:t>The function </a:t>
            </a:r>
            <a:r>
              <a:rPr lang="en-US" i="1" dirty="0" err="1"/>
              <a:t>Engima</a:t>
            </a:r>
            <a:r>
              <a:rPr lang="en-US" i="1" dirty="0"/>
              <a:t> takes a list and an item and returns a new list with all instances of the item removed.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C1A548-6857-9D49-A89B-764E1FC0F28F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0B1CF01-07DA-8A43-9CD0-609704F59CFE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36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63F26F5-A51C-2C4E-A750-9677977F3C1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7115E74-129E-2C41-BDCA-D278B4662E7F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4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426" name="Rectangle 2">
            <a:extLst>
              <a:ext uri="{FF2B5EF4-FFF2-40B4-BE49-F238E27FC236}">
                <a16:creationId xmlns:a16="http://schemas.microsoft.com/office/drawing/2014/main" id="{B1266956-A491-8142-B70A-782C39A953E6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ECAF3AE9-04C2-D04D-92F0-39076C8CC6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72112204-53C8-D640-BEE4-1D75F8DBE81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E20F0D8-91D7-C041-8C36-8DD38F51F95C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37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5" name="Text Box 1">
            <a:extLst>
              <a:ext uri="{FF2B5EF4-FFF2-40B4-BE49-F238E27FC236}">
                <a16:creationId xmlns:a16="http://schemas.microsoft.com/office/drawing/2014/main" id="{83600A42-9B57-8F4F-AFAB-8677F1700DB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8863" y="720725"/>
            <a:ext cx="5191125" cy="3594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6626" name="Text Box 2">
            <a:extLst>
              <a:ext uri="{FF2B5EF4-FFF2-40B4-BE49-F238E27FC236}">
                <a16:creationId xmlns:a16="http://schemas.microsoft.com/office/drawing/2014/main" id="{7EDAAA0C-05E6-AD43-9777-251C37C3C3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45175" cy="4222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894CB20-AD95-DD4E-A83E-F47ECDF657B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C08CDC2-3817-5142-901F-3B3FD4BA170A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38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BA74BFAF-E7C7-4D47-9698-52ED51C5E8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3F11D91F-DA15-5544-898C-072AAE6D7E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E787B53-DE26-2545-A7BF-B82E3C61D2D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3E5D28B-928D-F447-8EB4-040FACDCD261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40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0050" name="Rectangle 2">
            <a:extLst>
              <a:ext uri="{FF2B5EF4-FFF2-40B4-BE49-F238E27FC236}">
                <a16:creationId xmlns:a16="http://schemas.microsoft.com/office/drawing/2014/main" id="{E07B094A-3769-DE4D-BDA9-EB2BD702A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130051" name="Rectangle 3">
            <a:extLst>
              <a:ext uri="{FF2B5EF4-FFF2-40B4-BE49-F238E27FC236}">
                <a16:creationId xmlns:a16="http://schemas.microsoft.com/office/drawing/2014/main" id="{97188A4D-AC3D-7849-AE09-2502857A0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888DD3E2-4837-7042-807F-8EA9193B4F2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DC127B7-70A9-044B-AAF6-3A2213F2C13C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41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77" name="Text Box 1">
            <a:extLst>
              <a:ext uri="{FF2B5EF4-FFF2-40B4-BE49-F238E27FC236}">
                <a16:creationId xmlns:a16="http://schemas.microsoft.com/office/drawing/2014/main" id="{C3B7D46D-20CE-B64E-86CE-133F760AC0B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8863" y="720725"/>
            <a:ext cx="5191125" cy="3594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>
            <a:extLst>
              <a:ext uri="{FF2B5EF4-FFF2-40B4-BE49-F238E27FC236}">
                <a16:creationId xmlns:a16="http://schemas.microsoft.com/office/drawing/2014/main" id="{6FBE47DE-95C7-F84F-99C4-85D574029E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45175" cy="4222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BB30F7B1-7937-0E47-BF67-9D59AE28F95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6D6870B-85C3-974D-8BAB-27DBFA1C9663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42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673" name="Text Box 1">
            <a:extLst>
              <a:ext uri="{FF2B5EF4-FFF2-40B4-BE49-F238E27FC236}">
                <a16:creationId xmlns:a16="http://schemas.microsoft.com/office/drawing/2014/main" id="{2A5AB82E-5AB2-314C-984B-03F51BF749E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8863" y="720725"/>
            <a:ext cx="5191125" cy="3594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8674" name="Text Box 2">
            <a:extLst>
              <a:ext uri="{FF2B5EF4-FFF2-40B4-BE49-F238E27FC236}">
                <a16:creationId xmlns:a16="http://schemas.microsoft.com/office/drawing/2014/main" id="{4EA0907C-52AA-ED4C-B5D6-FB53EC773F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45175" cy="4222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93E40D25-3AE3-8049-8A2E-87CF19A3A72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3C6A985-1A09-BD41-A066-EEBCCD156D16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48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697" name="Text Box 1">
            <a:extLst>
              <a:ext uri="{FF2B5EF4-FFF2-40B4-BE49-F238E27FC236}">
                <a16:creationId xmlns:a16="http://schemas.microsoft.com/office/drawing/2014/main" id="{593A04A6-1FCB-1249-BFE6-626EA19498F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8863" y="720725"/>
            <a:ext cx="5191125" cy="3594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9698" name="Text Box 2">
            <a:extLst>
              <a:ext uri="{FF2B5EF4-FFF2-40B4-BE49-F238E27FC236}">
                <a16:creationId xmlns:a16="http://schemas.microsoft.com/office/drawing/2014/main" id="{3D23974E-F915-3D4E-9367-1E32D6AF12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45175" cy="4222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r>
              <a:rPr lang="en-US" dirty="0" err="1"/>
              <a:t>ef</a:t>
            </a:r>
            <a:r>
              <a:rPr lang="en-US" dirty="0"/>
              <a:t> </a:t>
            </a:r>
            <a:r>
              <a:rPr lang="en-US" dirty="0" err="1"/>
              <a:t>hanoi</a:t>
            </a:r>
            <a:r>
              <a:rPr lang="en-US" dirty="0"/>
              <a:t>(</a:t>
            </a:r>
            <a:r>
              <a:rPr lang="en-US" dirty="0" err="1"/>
              <a:t>n,source,dest</a:t>
            </a:r>
            <a:r>
              <a:rPr lang="en-US" dirty="0"/>
              <a:t>): #three poles, </a:t>
            </a:r>
            <a:r>
              <a:rPr lang="en-US" dirty="0" err="1"/>
              <a:t>labelled</a:t>
            </a:r>
            <a:r>
              <a:rPr lang="en-US" dirty="0"/>
              <a:t> 1,2,3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if n&gt;0: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    spare=6-source-dest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    </a:t>
            </a:r>
            <a:r>
              <a:rPr lang="en-US" dirty="0" err="1"/>
              <a:t>hanoi</a:t>
            </a:r>
            <a:r>
              <a:rPr lang="en-US" dirty="0"/>
              <a:t>(n-1,source,spare)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    print("Move disk",n,"from",source,"to",</a:t>
            </a:r>
            <a:r>
              <a:rPr lang="en-US" dirty="0" err="1"/>
              <a:t>dest</a:t>
            </a:r>
            <a:r>
              <a:rPr lang="en-US" dirty="0"/>
              <a:t>)</a:t>
            </a:r>
          </a:p>
          <a:p>
            <a:pPr>
              <a:buFont typeface="Times New Roman" charset="0"/>
              <a:buNone/>
              <a:defRPr/>
            </a:pPr>
            <a:r>
              <a:rPr lang="fi-FI" dirty="0"/>
              <a:t>        hanoi(n-1,spare,dest)</a:t>
            </a:r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66365C-6DD6-AA4F-A9DD-16C593E050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058863" y="720725"/>
            <a:ext cx="5189537" cy="359251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53521B-79DD-EA45-BB46-B229C52420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 err="1"/>
              <a:t>def</a:t>
            </a:r>
            <a:r>
              <a:rPr lang="en-US" dirty="0"/>
              <a:t> Hourglass(s):    if s:        print(s)        Hourglass(s[:-1])        print(s)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4292C-8850-1F45-BF00-58E57FCF17BB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6613274-9031-684B-A4B1-ED7A25F7A802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51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AA48F6-E841-ED47-BFAD-90FFCD79D2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058863" y="720725"/>
            <a:ext cx="5189537" cy="359251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F4D77A-8A1A-CD4E-84C8-6D4B9A5FEB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Compare iterative versus recursive…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03B01-90F9-E549-86D8-84FE76EC09A9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159C5FB-682D-2844-984C-4043DC930D2F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54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8D3BBEB-7CCD-7A4C-A103-D49427C98F8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2DA5F01-BABF-E04D-A1DB-D9C9196B610A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57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4386" name="Rectangle 2">
            <a:extLst>
              <a:ext uri="{FF2B5EF4-FFF2-40B4-BE49-F238E27FC236}">
                <a16:creationId xmlns:a16="http://schemas.microsoft.com/office/drawing/2014/main" id="{4823F9F3-2003-E042-9FE4-A9EBDFCBE6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144387" name="Rectangle 3">
            <a:extLst>
              <a:ext uri="{FF2B5EF4-FFF2-40B4-BE49-F238E27FC236}">
                <a16:creationId xmlns:a16="http://schemas.microsoft.com/office/drawing/2014/main" id="{CF2DA63B-94D6-3C48-BDF7-1CEA6B9D8E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903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72112204-53C8-D640-BEE4-1D75F8DBE81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E20F0D8-91D7-C041-8C36-8DD38F51F95C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59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25" name="Text Box 1">
            <a:extLst>
              <a:ext uri="{FF2B5EF4-FFF2-40B4-BE49-F238E27FC236}">
                <a16:creationId xmlns:a16="http://schemas.microsoft.com/office/drawing/2014/main" id="{83600A42-9B57-8F4F-AFAB-8677F1700DB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8863" y="720725"/>
            <a:ext cx="5191125" cy="3594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6626" name="Text Box 2">
            <a:extLst>
              <a:ext uri="{FF2B5EF4-FFF2-40B4-BE49-F238E27FC236}">
                <a16:creationId xmlns:a16="http://schemas.microsoft.com/office/drawing/2014/main" id="{7EDAAA0C-05E6-AD43-9777-251C37C3C3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45175" cy="4222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19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17AE7A03-BE7C-0D40-89F3-C78BB524ABC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FFA1375-9377-5144-B9EF-F09FA705938E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5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3" name="Text Box 1">
            <a:extLst>
              <a:ext uri="{FF2B5EF4-FFF2-40B4-BE49-F238E27FC236}">
                <a16:creationId xmlns:a16="http://schemas.microsoft.com/office/drawing/2014/main" id="{7C1931B4-5D3D-BD4D-B7CA-EAC0B9A491E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8863" y="720725"/>
            <a:ext cx="5191125" cy="3594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>
            <a:extLst>
              <a:ext uri="{FF2B5EF4-FFF2-40B4-BE49-F238E27FC236}">
                <a16:creationId xmlns:a16="http://schemas.microsoft.com/office/drawing/2014/main" id="{47122BD8-BE3D-654A-9F94-7959E7C7FF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45175" cy="4222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6D99AB-6645-694E-B452-8AD4091852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058863" y="720725"/>
            <a:ext cx="5189537" cy="359251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4981EB-D1C7-2345-9CFF-8808B5CE77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050B5-8EB9-1D4A-A676-6D1B3D41C4EB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A631416-9679-4F42-B4E8-DAEDE0055C21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64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75577A3-5F8C-A64A-9025-DEA5670F8EA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DF3450E-F81D-FD4C-A01D-BCDB81565004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66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7026" name="Rectangle 2">
            <a:extLst>
              <a:ext uri="{FF2B5EF4-FFF2-40B4-BE49-F238E27FC236}">
                <a16:creationId xmlns:a16="http://schemas.microsoft.com/office/drawing/2014/main" id="{DD0F341A-A4EF-CD48-9CA0-1E93E6D33A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257027" name="Rectangle 3">
            <a:extLst>
              <a:ext uri="{FF2B5EF4-FFF2-40B4-BE49-F238E27FC236}">
                <a16:creationId xmlns:a16="http://schemas.microsoft.com/office/drawing/2014/main" id="{55DFEC15-3B2B-D04D-89E5-D6F90F8D90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17888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6673EEF-696E-B841-9F2E-A461A6870C6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67637E4-FF5E-C54D-A8C1-907160B73CF1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67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8050" name="Rectangle 2">
            <a:extLst>
              <a:ext uri="{FF2B5EF4-FFF2-40B4-BE49-F238E27FC236}">
                <a16:creationId xmlns:a16="http://schemas.microsoft.com/office/drawing/2014/main" id="{B8CA2D30-539B-884C-888B-741D7A8358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258051" name="Rectangle 3">
            <a:extLst>
              <a:ext uri="{FF2B5EF4-FFF2-40B4-BE49-F238E27FC236}">
                <a16:creationId xmlns:a16="http://schemas.microsoft.com/office/drawing/2014/main" id="{23B96920-9991-D74D-A932-F9715D6207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037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6E435BF-36E9-564B-922D-85859DB71ED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2DB3E91-45A8-DD40-9C00-4225AF17D40E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68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02" name="Rectangle 2">
            <a:extLst>
              <a:ext uri="{FF2B5EF4-FFF2-40B4-BE49-F238E27FC236}">
                <a16:creationId xmlns:a16="http://schemas.microsoft.com/office/drawing/2014/main" id="{A7878DEF-CF24-284F-A681-9A2A8321E1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153603" name="Rectangle 3">
            <a:extLst>
              <a:ext uri="{FF2B5EF4-FFF2-40B4-BE49-F238E27FC236}">
                <a16:creationId xmlns:a16="http://schemas.microsoft.com/office/drawing/2014/main" id="{F54E0616-D1C0-2D48-ADE0-9AE610AE9B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534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C88CF185-8024-2647-8DFF-C0D950F4D8C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9BE8B25-C2D1-424E-B233-DF8ED25E216E}" type="slidenum"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6</a:t>
            </a:fld>
            <a:endParaRPr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7" name="Text Box 1">
            <a:extLst>
              <a:ext uri="{FF2B5EF4-FFF2-40B4-BE49-F238E27FC236}">
                <a16:creationId xmlns:a16="http://schemas.microsoft.com/office/drawing/2014/main" id="{FAC05FD5-D6B1-694D-8DBA-42C52EE2BD5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58863" y="720725"/>
            <a:ext cx="5191125" cy="3594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9458" name="Text Box 2">
            <a:extLst>
              <a:ext uri="{FF2B5EF4-FFF2-40B4-BE49-F238E27FC236}">
                <a16:creationId xmlns:a16="http://schemas.microsoft.com/office/drawing/2014/main" id="{10FD8F36-19FC-184C-A377-BBC91FFE75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45175" cy="4222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CCFE25D-3574-2248-B500-037BE8FAC27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EECF30A-BCEB-4C4A-B4A1-B0F7CF94BAEC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7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D0211C19-20A3-1E42-A531-371105C515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DF99B44-A840-D14F-9369-30FD89E9AE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D33801A-EFD7-3C4D-8D70-7839BC18C90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B1BB31B-E6E3-B345-A7D7-03A69E079CD2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8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9268DD5B-0F38-C14C-BDB4-E936670CF0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A9A4E4F-7BAB-3544-8508-AFF1EC4F48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6409D03-7208-BB45-B9D5-25CF1712A21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4DD535C-23F8-2D45-A26A-97CFB99CC64B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9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1DF4519D-2029-5F44-AD38-95083B89D4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24A4050-3D7C-874B-BFE0-D7EB312810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670CB39-DDC1-A94C-9640-566B349EF3E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675FAF6-3C08-8540-B099-B5B346630C59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10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9BE564A8-AE6D-BD43-8FB7-07AF76172F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720725"/>
            <a:ext cx="5189537" cy="3592513"/>
          </a:xfrm>
          <a:ln/>
        </p:spPr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D377FFA-5590-BD4E-AE39-7FF63B741D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Gnu’s not unix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900D988B-7593-8E44-A4CF-F81A3B55E32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034088" y="6497638"/>
            <a:ext cx="34401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000" tIns="46800" rIns="90000" bIns="46800"/>
          <a:lstStyle>
            <a:defPPr>
              <a:defRPr lang="en-GB"/>
            </a:defPPr>
            <a:lvl1pPr algn="r" defTabSz="449263" rtl="0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 b="1" kern="1200">
                <a:solidFill>
                  <a:srgbClr val="7F7F7F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algn="l" defTabSz="449263" rtl="0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1143000" indent="-228600" algn="l" defTabSz="449263" rtl="0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600200" indent="-228600" algn="l" defTabSz="449263" rtl="0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2057400" indent="-228600" algn="l" defTabSz="449263" rtl="0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/>
              <a:t>UCT Department of Computer Science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1688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57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32BE560-DA4C-D643-8781-96E24FFEBEA6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10035C2-8387-1448-BDAE-A856B06E894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0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61C60-733F-AF48-9522-F762E7834FFC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20BC2-07B0-8142-9F1C-9F30E5380C4D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A8CB7-A288-6B44-96DB-68331F6D50B8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buFont typeface="Times New Roman" panose="02020603050405020304" pitchFamily="18" charset="0"/>
              <a:buNone/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43CA6B9C-C9F7-034A-B50E-C8B5204BA63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71490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7088" y="179388"/>
            <a:ext cx="222567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79388"/>
            <a:ext cx="6529388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099FC-1632-7044-A047-F75C80F53C25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6E7D07-A910-164A-B4EB-1036CBA1A6AD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A9C86-EEC1-0949-8CC8-E1951B40290B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buFont typeface="Times New Roman" panose="02020603050405020304" pitchFamily="18" charset="0"/>
              <a:buNone/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67DBFA7A-1CE7-634F-A627-8AF519896E3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43547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1979613"/>
            <a:ext cx="8412163" cy="7191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60A374-D94F-3A46-8BF3-F1EE4D6952A7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17C91E-7EB4-6B4F-BA9A-9BFBC73A395E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DE7539-98EC-0E4D-B73D-45132013F01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5962650" y="6453188"/>
            <a:ext cx="3440113" cy="31591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0" marR="0" indent="0" algn="r" defTabSz="449263" rtl="0" eaLnBrk="1" fontAlgn="base" latinLnBrk="0" hangingPunct="1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lvl1pPr>
          </a:lstStyle>
          <a:p>
            <a:pPr>
              <a:defRPr/>
            </a:pPr>
            <a:r>
              <a:rPr lang="en-GB"/>
              <a:t>UCT Department of Computer Science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591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7568F-BA37-7843-9552-6B406DC2B6EC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AB0F89-2A6E-2741-9292-A8E13CE321FA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3F441-F36B-AA48-84BE-FB902689146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0" marR="0" indent="0" algn="r" defTabSz="449263" rtl="0" eaLnBrk="1" fontAlgn="base" latinLnBrk="0" hangingPunct="1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lvl1pPr>
          </a:lstStyle>
          <a:p>
            <a:pPr>
              <a:defRPr/>
            </a:pPr>
            <a:r>
              <a:rPr lang="en-GB"/>
              <a:t>UCT Department of Computer Science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01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16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1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49E6A-E399-2F44-81DA-C7339C0C8B7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E091B-4F16-554A-AFE1-6B06321D54F5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E71B5-F398-6D40-88F6-98E3C5F19ED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buFont typeface="Times New Roman" panose="02020603050405020304" pitchFamily="18" charset="0"/>
              <a:buNone/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A55A7876-565F-A840-8EB9-378D0293F4B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4858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76738" cy="4926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38" y="1196975"/>
            <a:ext cx="4378325" cy="4926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B1366C-E6DD-0247-B870-A666E3391873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46B270-9B68-DA4E-86AD-522835ECE44C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C43792-6095-1D4D-B3E9-969900B0BA9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buFont typeface="Times New Roman" panose="02020603050405020304" pitchFamily="18" charset="0"/>
              <a:buNone/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7E533746-6766-D545-95AE-681F50C9039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42951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69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99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99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87F033-E915-D848-A09C-E79BC003652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AEA1D3-C9EB-464F-8713-FEBDE958F24B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6E1C34-1704-4A46-B87A-6AD6612DEF6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0" marR="0" indent="0" algn="r" defTabSz="449263" rtl="0" eaLnBrk="1" fontAlgn="base" latinLnBrk="0" hangingPunct="1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lvl1pPr>
          </a:lstStyle>
          <a:p>
            <a:pPr>
              <a:defRPr/>
            </a:pPr>
            <a:r>
              <a:rPr lang="en-GB"/>
              <a:t>UCT Department of Computer Science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653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8D6396-2511-FE4E-A4F7-3067B1537E0F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124DA2-F7E4-5849-B960-C3E1823FCEAC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D68918-A7DF-D44D-8956-241C26F3EE54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0" marR="0" indent="0" algn="r" defTabSz="449263" rtl="0" eaLnBrk="1" fontAlgn="base" latinLnBrk="0" hangingPunct="1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lvl1pPr>
          </a:lstStyle>
          <a:p>
            <a:pPr>
              <a:defRPr/>
            </a:pPr>
            <a:r>
              <a:rPr lang="en-GB"/>
              <a:t>UCT Department of Computer Science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771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EBF0E8-7E84-6E44-B242-AACBBA667CBE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1A3C88-6D1C-4D43-BE29-CE7F13C575E2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682355-54CD-9D42-A481-777C2969F9F3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0" marR="0" indent="0" algn="r" defTabSz="449263" rtl="0" eaLnBrk="1" fontAlgn="base" latinLnBrk="0" hangingPunct="1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lvl1pPr>
          </a:lstStyle>
          <a:p>
            <a:pPr>
              <a:defRPr/>
            </a:pPr>
            <a:r>
              <a:rPr lang="en-GB"/>
              <a:t>UCT Department of Computer Science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963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878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FF3E2C-1A97-5443-845E-5F9198FA6DC9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2A935-A087-E94C-B612-47EF5A505D20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B8BF3-601B-784D-84AD-BB3A43A7F9B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buFont typeface="Times New Roman" panose="02020603050405020304" pitchFamily="18" charset="0"/>
              <a:buNone/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0CD7F6DF-9D56-A641-BCB5-699860DD9DA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9668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518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518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518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B6968-5292-B346-9164-7224590BE077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69B4C-FD2D-D248-B849-66663DA614AB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67DAD9-D541-E44A-99F3-BE16BA19684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buFont typeface="Times New Roman" panose="02020603050405020304" pitchFamily="18" charset="0"/>
              <a:buNone/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fld id="{72CCB1F6-7B29-1043-8C3A-E8C7982A141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6249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F3B037B2-8FCC-BA48-8E47-3F4EC8FDC3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79388"/>
            <a:ext cx="8907463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88B9D3E5-8B59-0844-857C-1BFED0BA76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07463" cy="492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57384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0"/>
            <a:r>
              <a:rPr lang="en-GB" dirty="0"/>
              <a:t>Ninth Outline Level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0E8E3E5-A2FA-8146-854E-0440F5C9922C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95300" y="6248400"/>
            <a:ext cx="23034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2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Verdana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AF173EA-E3F3-7D47-988E-AACFA46F5D63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384550" y="6248400"/>
            <a:ext cx="31289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2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Verdana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4E2F51B-F555-9F47-A7C9-0903DB1FCC8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962650" y="6497638"/>
            <a:ext cx="34401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2000"/>
              </a:lnSpc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 b="1">
                <a:solidFill>
                  <a:srgbClr val="7F7F7F"/>
                </a:solidFill>
                <a:latin typeface="Verdana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GB"/>
              <a:t>UCT Department of Computer Science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8481363-846D-174D-9ACC-83E1C3C3A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47650" cy="228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>
            <a:solidFill>
              <a:schemeClr val="bg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031" name="Line 7">
            <a:extLst>
              <a:ext uri="{FF2B5EF4-FFF2-40B4-BE49-F238E27FC236}">
                <a16:creationId xmlns:a16="http://schemas.microsoft.com/office/drawing/2014/main" id="{06FC1150-A136-4343-8C75-98C0E2D4C08B}"/>
              </a:ext>
            </a:extLst>
          </p:cNvPr>
          <p:cNvSpPr>
            <a:spLocks noChangeShapeType="1"/>
          </p:cNvSpPr>
          <p:nvPr/>
        </p:nvSpPr>
        <p:spPr bwMode="auto">
          <a:xfrm>
            <a:off x="584200" y="1052513"/>
            <a:ext cx="8750300" cy="1587"/>
          </a:xfrm>
          <a:prstGeom prst="line">
            <a:avLst/>
          </a:prstGeom>
          <a:noFill/>
          <a:ln w="19080" cap="flat">
            <a:solidFill>
              <a:srgbClr val="99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032" name="Rectangle 8">
            <a:extLst>
              <a:ext uri="{FF2B5EF4-FFF2-40B4-BE49-F238E27FC236}">
                <a16:creationId xmlns:a16="http://schemas.microsoft.com/office/drawing/2014/main" id="{664AE69D-A5FA-F447-9C23-3F05F240D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86000"/>
            <a:ext cx="247650" cy="2286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64296FB9-1523-064D-8DF5-7BB81ADF6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0"/>
            <a:ext cx="247650" cy="228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>
            <a:solidFill>
              <a:srgbClr val="EAFAC9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54B7198E-E00C-2144-8A3C-4A538E7DD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" y="6389688"/>
            <a:ext cx="21526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30A4FF96-05F4-DC40-BF10-51DB7F18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4988" y="6453188"/>
            <a:ext cx="314325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  <p:sldLayoutId id="2147484081" r:id="rId12"/>
  </p:sldLayoutIdLst>
  <p:txStyles>
    <p:titleStyle>
      <a:lvl1pPr algn="l" defTabSz="449263" rtl="0" eaLnBrk="0" fontAlgn="base" hangingPunct="0">
        <a:lnSpc>
          <a:spcPct val="7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7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FreeSans" charset="0"/>
          <a:ea typeface="ＭＳ Ｐゴシック" charset="0"/>
          <a:cs typeface="Arial" charset="0"/>
        </a:defRPr>
      </a:lvl2pPr>
      <a:lvl3pPr algn="l" defTabSz="449263" rtl="0" eaLnBrk="0" fontAlgn="base" hangingPunct="0">
        <a:lnSpc>
          <a:spcPct val="7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FreeSans" charset="0"/>
          <a:ea typeface="ＭＳ Ｐゴシック" charset="0"/>
          <a:cs typeface="Arial" charset="0"/>
        </a:defRPr>
      </a:lvl3pPr>
      <a:lvl4pPr algn="l" defTabSz="449263" rtl="0" eaLnBrk="0" fontAlgn="base" hangingPunct="0">
        <a:lnSpc>
          <a:spcPct val="7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FreeSans" charset="0"/>
          <a:ea typeface="ＭＳ Ｐゴシック" charset="0"/>
          <a:cs typeface="Arial" charset="0"/>
        </a:defRPr>
      </a:lvl4pPr>
      <a:lvl5pPr algn="l" defTabSz="449263" rtl="0" eaLnBrk="0" fontAlgn="base" hangingPunct="0">
        <a:lnSpc>
          <a:spcPct val="7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FreeSans" charset="0"/>
          <a:ea typeface="ＭＳ Ｐゴシック" charset="0"/>
          <a:cs typeface="Arial" charset="0"/>
        </a:defRPr>
      </a:lvl5pPr>
      <a:lvl6pPr marL="2514600" indent="-228600" algn="l" defTabSz="449263" rtl="0" fontAlgn="base">
        <a:lnSpc>
          <a:spcPct val="7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999900"/>
          </a:solidFill>
          <a:latin typeface="FreeSans" charset="0"/>
          <a:ea typeface="ＭＳ Ｐゴシック" charset="0"/>
          <a:cs typeface="Arial" charset="0"/>
        </a:defRPr>
      </a:lvl6pPr>
      <a:lvl7pPr marL="2971800" indent="-228600" algn="l" defTabSz="449263" rtl="0" fontAlgn="base">
        <a:lnSpc>
          <a:spcPct val="7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999900"/>
          </a:solidFill>
          <a:latin typeface="FreeSans" charset="0"/>
          <a:ea typeface="ＭＳ Ｐゴシック" charset="0"/>
          <a:cs typeface="Arial" charset="0"/>
        </a:defRPr>
      </a:lvl7pPr>
      <a:lvl8pPr marL="3429000" indent="-228600" algn="l" defTabSz="449263" rtl="0" fontAlgn="base">
        <a:lnSpc>
          <a:spcPct val="7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999900"/>
          </a:solidFill>
          <a:latin typeface="FreeSans" charset="0"/>
          <a:ea typeface="ＭＳ Ｐゴシック" charset="0"/>
          <a:cs typeface="Arial" charset="0"/>
        </a:defRPr>
      </a:lvl8pPr>
      <a:lvl9pPr marL="3886200" indent="-228600" algn="l" defTabSz="449263" rtl="0" fontAlgn="base">
        <a:lnSpc>
          <a:spcPct val="7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999900"/>
          </a:solidFill>
          <a:latin typeface="FreeSans" charset="0"/>
          <a:ea typeface="ＭＳ Ｐゴシック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97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7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7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7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97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97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97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97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mkuttel@cs.uct.ac.z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1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1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1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1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11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11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455DB-079B-B042-91E2-710118AE2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79388"/>
            <a:ext cx="8907463" cy="144938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solidFill>
                  <a:srgbClr val="74A51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From debugging and arrays to recursion…..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480E777-200B-074B-8F7B-807318F59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916113"/>
            <a:ext cx="8907463" cy="331311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algn="ctr">
              <a:buFont typeface="Times New Roman" charset="0"/>
              <a:buNone/>
              <a:defRPr/>
            </a:pPr>
            <a:endParaRPr lang="en-US" dirty="0"/>
          </a:p>
          <a:p>
            <a:pPr algn="ctr">
              <a:buFont typeface="Times New Roman" charset="0"/>
              <a:buNone/>
              <a:defRPr/>
            </a:pPr>
            <a:r>
              <a:rPr lang="en-US" b="1" i="1" dirty="0">
                <a:solidFill>
                  <a:schemeClr val="tx1"/>
                </a:solidFill>
                <a:latin typeface="Times New Roman"/>
                <a:cs typeface="Times New Roman"/>
              </a:rPr>
              <a:t>The </a:t>
            </a:r>
            <a:r>
              <a:rPr lang="en-US" b="1" i="1" dirty="0" err="1">
                <a:solidFill>
                  <a:schemeClr val="tx1"/>
                </a:solidFill>
                <a:latin typeface="Times New Roman"/>
                <a:cs typeface="Times New Roman"/>
              </a:rPr>
              <a:t>Siphonaptera</a:t>
            </a:r>
            <a:endParaRPr lang="en-US" b="1" i="1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buFont typeface="Times New Roman" charset="0"/>
              <a:buNone/>
              <a:defRPr/>
            </a:pPr>
            <a:r>
              <a:rPr lang="en-US" dirty="0">
                <a:latin typeface="Times New Roman"/>
                <a:cs typeface="Times New Roman"/>
              </a:rPr>
              <a:t>Great fleas have little fleas </a:t>
            </a:r>
          </a:p>
          <a:p>
            <a:pPr algn="ctr">
              <a:buFont typeface="Times New Roman" charset="0"/>
              <a:buNone/>
              <a:defRPr/>
            </a:pPr>
            <a:r>
              <a:rPr lang="en-US" dirty="0">
                <a:latin typeface="Times New Roman"/>
                <a:cs typeface="Times New Roman"/>
              </a:rPr>
              <a:t>upon their backs to bite '</a:t>
            </a:r>
            <a:r>
              <a:rPr lang="en-US" dirty="0" err="1">
                <a:latin typeface="Times New Roman"/>
                <a:cs typeface="Times New Roman"/>
              </a:rPr>
              <a:t>em</a:t>
            </a:r>
            <a:r>
              <a:rPr lang="en-US" dirty="0">
                <a:latin typeface="Times New Roman"/>
                <a:cs typeface="Times New Roman"/>
              </a:rPr>
              <a:t>,</a:t>
            </a:r>
          </a:p>
          <a:p>
            <a:pPr algn="ctr">
              <a:buFont typeface="Times New Roman" charset="0"/>
              <a:buNone/>
              <a:defRPr/>
            </a:pPr>
            <a:r>
              <a:rPr lang="en-US" dirty="0">
                <a:latin typeface="Times New Roman"/>
                <a:cs typeface="Times New Roman"/>
              </a:rPr>
              <a:t>And little fleas have lesser fleas,</a:t>
            </a:r>
          </a:p>
          <a:p>
            <a:pPr algn="ctr">
              <a:buFont typeface="Times New Roman" charset="0"/>
              <a:buNone/>
              <a:defRPr/>
            </a:pPr>
            <a:r>
              <a:rPr lang="en-US" dirty="0">
                <a:latin typeface="Times New Roman"/>
                <a:cs typeface="Times New Roman"/>
              </a:rPr>
              <a:t> and so ad infinitum.</a:t>
            </a:r>
          </a:p>
        </p:txBody>
      </p:sp>
      <p:sp>
        <p:nvSpPr>
          <p:cNvPr id="16387" name="Rectangle 5">
            <a:extLst>
              <a:ext uri="{FF2B5EF4-FFF2-40B4-BE49-F238E27FC236}">
                <a16:creationId xmlns:a16="http://schemas.microsoft.com/office/drawing/2014/main" id="{1F1F0E36-7CC7-D646-9323-2A91E7905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7100" y="5084763"/>
            <a:ext cx="495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576448"/>
                </a:solidFill>
              </a:rPr>
              <a:t>by </a:t>
            </a:r>
            <a:r>
              <a:rPr lang="en-US" altLang="en-US" b="1">
                <a:solidFill>
                  <a:srgbClr val="576448"/>
                </a:solidFill>
              </a:rPr>
              <a:t>Augustus De Morgan</a:t>
            </a:r>
            <a:r>
              <a:rPr lang="en-US" altLang="en-US">
                <a:solidFill>
                  <a:srgbClr val="576448"/>
                </a:solidFill>
              </a:rPr>
              <a:t>, 1872, after Jonathan Swift's</a:t>
            </a:r>
            <a:r>
              <a:rPr lang="en-US" altLang="en-US" i="1">
                <a:solidFill>
                  <a:srgbClr val="576448"/>
                </a:solidFill>
              </a:rPr>
              <a:t> On Poetry: a Rhapsody</a:t>
            </a:r>
            <a:r>
              <a:rPr lang="en-US" altLang="en-US">
                <a:solidFill>
                  <a:srgbClr val="576448"/>
                </a:solidFill>
              </a:rPr>
              <a:t>, 1733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8CAFD1-071D-154A-863D-9D05660D0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3600" y="2713038"/>
            <a:ext cx="1193800" cy="787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1DC74FF-BEC9-874E-96A4-E62697A88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93471326-6DE6-0D4F-B27E-9F4484606E47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10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ADD4390F-1CF2-424B-B33E-A976DB6E3F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definitions:</a:t>
            </a:r>
          </a:p>
        </p:txBody>
      </p:sp>
      <p:sp>
        <p:nvSpPr>
          <p:cNvPr id="203779" name="Rectangle 3">
            <a:extLst>
              <a:ext uri="{FF2B5EF4-FFF2-40B4-BE49-F238E27FC236}">
                <a16:creationId xmlns:a16="http://schemas.microsoft.com/office/drawing/2014/main" id="{FF63B21C-227D-4341-8410-E3519D7EB5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latin typeface="Helvetica" charset="0"/>
              </a:rPr>
              <a:t>A description of something that refers to itself is called a </a:t>
            </a:r>
            <a:r>
              <a:rPr lang="en-US" b="1" dirty="0">
                <a:latin typeface="Helvetica" charset="0"/>
              </a:rPr>
              <a:t>recursive definition</a:t>
            </a:r>
            <a:r>
              <a:rPr lang="en-US" dirty="0">
                <a:latin typeface="Helvetica" charset="0"/>
              </a:rPr>
              <a:t>.</a:t>
            </a:r>
          </a:p>
          <a:p>
            <a:pPr>
              <a:buFont typeface="Times New Roman" charset="0"/>
              <a:buNone/>
              <a:defRPr/>
            </a:pPr>
            <a:endParaRPr lang="en-US" dirty="0">
              <a:latin typeface="Helvetica" charset="0"/>
            </a:endParaRPr>
          </a:p>
          <a:p>
            <a:pPr>
              <a:buFont typeface="Times New Roman" charset="0"/>
              <a:buNone/>
              <a:defRPr/>
            </a:pPr>
            <a:endParaRPr lang="en-US" dirty="0">
              <a:latin typeface="Helvetica" charset="0"/>
            </a:endParaRP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FF0000"/>
                </a:solidFill>
                <a:latin typeface="Helvetica" charset="0"/>
              </a:rPr>
              <a:t>Another example?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19FE278-DD94-F749-88F7-A349534C3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1E1C4569-72A5-B440-B2DE-2969E23A2EEF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11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D6BEC6A5-C3FE-034B-9669-632F1BDE59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definitions:</a:t>
            </a:r>
          </a:p>
        </p:txBody>
      </p:sp>
      <p:sp>
        <p:nvSpPr>
          <p:cNvPr id="203779" name="Rectangle 3">
            <a:extLst>
              <a:ext uri="{FF2B5EF4-FFF2-40B4-BE49-F238E27FC236}">
                <a16:creationId xmlns:a16="http://schemas.microsoft.com/office/drawing/2014/main" id="{C0528462-42AF-834A-9399-4C6328344A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latin typeface="Helvetica" charset="0"/>
              </a:rPr>
              <a:t>A description of something that refers to itself is called a </a:t>
            </a:r>
            <a:r>
              <a:rPr lang="en-US" b="1" dirty="0">
                <a:latin typeface="Helvetica" charset="0"/>
              </a:rPr>
              <a:t>recursive definition</a:t>
            </a:r>
            <a:r>
              <a:rPr lang="en-US" dirty="0">
                <a:latin typeface="Helvetica" charset="0"/>
              </a:rPr>
              <a:t>.</a:t>
            </a:r>
          </a:p>
          <a:p>
            <a:pPr>
              <a:buFont typeface="Times New Roman" charset="0"/>
              <a:buNone/>
              <a:defRPr/>
            </a:pPr>
            <a:r>
              <a:rPr lang="en-US" dirty="0" err="1">
                <a:solidFill>
                  <a:srgbClr val="FF0000"/>
                </a:solidFill>
                <a:latin typeface="Helvetica" charset="0"/>
              </a:rPr>
              <a:t>e.g</a:t>
            </a:r>
            <a:endParaRPr lang="en-US" dirty="0">
              <a:solidFill>
                <a:srgbClr val="FF0000"/>
              </a:solidFill>
              <a:latin typeface="Helvetica" charset="0"/>
            </a:endParaRPr>
          </a:p>
          <a:p>
            <a:pPr>
              <a:buFont typeface="Times New Roman" charset="0"/>
              <a:buNone/>
              <a:defRPr/>
            </a:pPr>
            <a:r>
              <a:rPr lang="en-US" b="1" dirty="0"/>
              <a:t>Citizenship: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A person is a South African citizen if he/she: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dirty="0"/>
              <a:t>was born in South Africa,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dirty="0"/>
              <a:t>or has acquired citizenship after emigrating to South Africa,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dirty="0"/>
              <a:t>or has a parent who is a </a:t>
            </a:r>
            <a:r>
              <a:rPr lang="en-US" b="1" dirty="0"/>
              <a:t>South African citizen</a:t>
            </a:r>
            <a:r>
              <a:rPr lang="en-US" dirty="0"/>
              <a:t>.</a:t>
            </a:r>
            <a:endParaRPr lang="en-US" dirty="0">
              <a:solidFill>
                <a:schemeClr val="tx1"/>
              </a:solidFill>
              <a:latin typeface="Helvetica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08740E3-B049-2144-8C97-D2BC890D1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E07632D5-76A4-0741-B7F4-4D19CD2D2C54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12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2E8D364A-E873-3141-B1E1-D31AEABE18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definitions:</a:t>
            </a:r>
          </a:p>
        </p:txBody>
      </p:sp>
      <p:sp>
        <p:nvSpPr>
          <p:cNvPr id="203779" name="Rectangle 3">
            <a:extLst>
              <a:ext uri="{FF2B5EF4-FFF2-40B4-BE49-F238E27FC236}">
                <a16:creationId xmlns:a16="http://schemas.microsoft.com/office/drawing/2014/main" id="{91529EA2-3556-A84C-8574-5A0A9C2A49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latin typeface="Helvetica" charset="0"/>
              </a:rPr>
              <a:t>A description of something that refers to itself is called a </a:t>
            </a:r>
            <a:r>
              <a:rPr lang="en-US" b="1" dirty="0">
                <a:latin typeface="Helvetica" charset="0"/>
              </a:rPr>
              <a:t>recursive definition</a:t>
            </a:r>
            <a:r>
              <a:rPr lang="en-US" dirty="0">
                <a:latin typeface="Helvetica" charset="0"/>
              </a:rPr>
              <a:t>.</a:t>
            </a:r>
          </a:p>
          <a:p>
            <a:pPr>
              <a:buFont typeface="Times New Roman" charset="0"/>
              <a:buNone/>
              <a:defRPr/>
            </a:pPr>
            <a:r>
              <a:rPr lang="en-US" dirty="0" err="1">
                <a:solidFill>
                  <a:srgbClr val="FF0000"/>
                </a:solidFill>
                <a:latin typeface="Helvetica" charset="0"/>
              </a:rPr>
              <a:t>e.g</a:t>
            </a:r>
            <a:endParaRPr lang="en-US" dirty="0">
              <a:solidFill>
                <a:srgbClr val="FF0000"/>
              </a:solidFill>
              <a:latin typeface="Helvetica" charset="0"/>
            </a:endParaRP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chemeClr val="tx1"/>
                </a:solidFill>
                <a:latin typeface="Helvetica" charset="0"/>
              </a:rPr>
              <a:t>The </a:t>
            </a:r>
            <a:r>
              <a:rPr lang="en-US" b="1" dirty="0">
                <a:solidFill>
                  <a:schemeClr val="tx1"/>
                </a:solidFill>
                <a:latin typeface="Helvetica" charset="0"/>
              </a:rPr>
              <a:t>set of prime numbers </a:t>
            </a:r>
            <a:r>
              <a:rPr lang="en-US" dirty="0">
                <a:solidFill>
                  <a:schemeClr val="tx1"/>
                </a:solidFill>
                <a:latin typeface="Helvetica" charset="0"/>
              </a:rPr>
              <a:t>can be defined as the unique set of positive integers satisfying: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Helvetica" charset="0"/>
              </a:rPr>
              <a:t>1 is not a prime number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Helvetica" charset="0"/>
              </a:rPr>
              <a:t>any other positive integer is a prime number if and only if it is not divisible by any </a:t>
            </a:r>
            <a:r>
              <a:rPr lang="en-US" b="1" dirty="0">
                <a:solidFill>
                  <a:schemeClr val="tx1"/>
                </a:solidFill>
                <a:latin typeface="Helvetica" charset="0"/>
              </a:rPr>
              <a:t>prime number </a:t>
            </a:r>
            <a:r>
              <a:rPr lang="en-US" dirty="0">
                <a:solidFill>
                  <a:schemeClr val="tx1"/>
                </a:solidFill>
                <a:latin typeface="Helvetica" charset="0"/>
              </a:rPr>
              <a:t>smaller than itself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6A16E-2129-7848-8415-64D963D1D24E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Cute, but…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CF0E7-2A03-044D-AE01-4A99CF55FD9D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AFE4B-1701-F04D-8254-A9302E34CFED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…why is recursion useful to us?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4E54A-865B-4748-8FD3-49BF18D85CE8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C2DCC-B125-944C-AF76-B3A7ED3299F0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B7D44-5F58-5340-B689-C271FCA7591F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 dirty="0"/>
              <a:t>A function can </a:t>
            </a:r>
            <a:r>
              <a:rPr lang="en-US" altLang="en-US" b="1" i="1" dirty="0"/>
              <a:t>call itself</a:t>
            </a:r>
            <a:r>
              <a:rPr lang="en-US" altLang="en-US" b="1" dirty="0"/>
              <a:t>. </a:t>
            </a:r>
          </a:p>
          <a:p>
            <a:r>
              <a:rPr lang="en-US" altLang="en-US" b="1" dirty="0"/>
              <a:t>	</a:t>
            </a:r>
            <a:r>
              <a:rPr lang="en-US" altLang="en-US" dirty="0"/>
              <a:t>A function that does this is a </a:t>
            </a:r>
            <a:r>
              <a:rPr lang="en-US" altLang="en-US" b="1" dirty="0"/>
              <a:t>recursive function.</a:t>
            </a:r>
            <a:endParaRPr lang="en-US" altLang="en-US" dirty="0"/>
          </a:p>
          <a:p>
            <a:pPr lvl="1"/>
            <a:endParaRPr lang="en-US" altLang="en-US" dirty="0">
              <a:latin typeface="Courier New" panose="02070309020205020404" pitchFamily="49" charset="0"/>
            </a:endParaRPr>
          </a:p>
          <a:p>
            <a:pPr lvl="1"/>
            <a:r>
              <a:rPr lang="en-US" altLang="en-US" dirty="0">
                <a:latin typeface="Courier New" panose="02070309020205020404" pitchFamily="49" charset="0"/>
              </a:rPr>
              <a:t>def </a:t>
            </a:r>
            <a:r>
              <a:rPr lang="en-US" altLang="en-US" b="1" dirty="0">
                <a:latin typeface="Courier New" panose="02070309020205020404" pitchFamily="49" charset="0"/>
              </a:rPr>
              <a:t>brigand()</a:t>
            </a:r>
            <a:r>
              <a:rPr lang="en-US" altLang="en-US" dirty="0">
                <a:latin typeface="Courier New" panose="02070309020205020404" pitchFamily="49" charset="0"/>
              </a:rPr>
              <a:t>:</a:t>
            </a:r>
          </a:p>
          <a:p>
            <a:pPr lvl="1"/>
            <a:r>
              <a:rPr lang="en-US" altLang="en-US" dirty="0">
                <a:latin typeface="Courier New" panose="02070309020205020404" pitchFamily="49" charset="0"/>
              </a:rPr>
              <a:t>    print("It was a dark and stormy night, and the head of the brigands said to </a:t>
            </a:r>
            <a:r>
              <a:rPr lang="en-US" altLang="en-US" dirty="0" err="1">
                <a:latin typeface="Courier New" panose="02070309020205020404" pitchFamily="49" charset="0"/>
              </a:rPr>
              <a:t>Antonio:“Antonio</a:t>
            </a:r>
            <a:r>
              <a:rPr lang="en-US" altLang="en-US" dirty="0">
                <a:latin typeface="Courier New" panose="02070309020205020404" pitchFamily="49" charset="0"/>
              </a:rPr>
              <a:t>, tell us a tale”. And so Antonio began:")</a:t>
            </a:r>
          </a:p>
          <a:p>
            <a:pPr lvl="1"/>
            <a:r>
              <a:rPr lang="en-US" altLang="en-US" dirty="0">
                <a:latin typeface="Courier New" panose="02070309020205020404" pitchFamily="49" charset="0"/>
              </a:rPr>
              <a:t>    </a:t>
            </a:r>
            <a:r>
              <a:rPr lang="en-US" altLang="en-US" b="1" dirty="0">
                <a:latin typeface="Courier New" panose="02070309020205020404" pitchFamily="49" charset="0"/>
              </a:rPr>
              <a:t>brigand(</a:t>
            </a:r>
            <a:r>
              <a:rPr lang="en-US" altLang="en-US" dirty="0">
                <a:latin typeface="Courier New" panose="02070309020205020404" pitchFamily="49" charset="0"/>
              </a:rPr>
              <a:t>)</a:t>
            </a:r>
          </a:p>
          <a:p>
            <a:pPr lvl="1"/>
            <a:r>
              <a:rPr lang="en-US" altLang="en-US" dirty="0">
                <a:latin typeface="Courier New" panose="02070309020205020404" pitchFamily="49" charset="0"/>
              </a:rPr>
              <a:t>   </a:t>
            </a:r>
          </a:p>
          <a:p>
            <a:pPr lvl="1"/>
            <a:r>
              <a:rPr lang="en-US" altLang="en-US" b="1" dirty="0">
                <a:latin typeface="Courier New" panose="02070309020205020404" pitchFamily="49" charset="0"/>
              </a:rPr>
              <a:t>brigand()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F4053-080D-5F4B-8D63-02409839374A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FF4F5-802B-7947-AC03-CD3ECAEF47BC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1">
              <a:buFont typeface="Times New Roman" charset="0"/>
              <a:buNone/>
              <a:defRPr/>
            </a:pPr>
            <a:endParaRPr lang="en-US" dirty="0"/>
          </a:p>
          <a:p>
            <a:pPr>
              <a:buFont typeface="Times New Roman" charset="0"/>
              <a:buNone/>
              <a:defRPr/>
            </a:pPr>
            <a:r>
              <a:rPr lang="en-US" dirty="0"/>
              <a:t>A function can </a:t>
            </a:r>
            <a:r>
              <a:rPr lang="en-US" b="1" i="1" dirty="0"/>
              <a:t>call itself</a:t>
            </a:r>
            <a:r>
              <a:rPr lang="en-US" b="1" dirty="0"/>
              <a:t>. </a:t>
            </a:r>
          </a:p>
          <a:p>
            <a:pPr>
              <a:buFont typeface="Times New Roman" charset="0"/>
              <a:buNone/>
              <a:defRPr/>
            </a:pPr>
            <a:r>
              <a:rPr lang="en-US" b="1" dirty="0"/>
              <a:t>	</a:t>
            </a:r>
            <a:r>
              <a:rPr lang="en-US" dirty="0"/>
              <a:t>A function that does this is a </a:t>
            </a:r>
            <a:r>
              <a:rPr lang="en-US" b="1" dirty="0"/>
              <a:t>recursive function.</a:t>
            </a:r>
          </a:p>
          <a:p>
            <a:pPr>
              <a:buFont typeface="Times New Roman" charset="0"/>
              <a:buNone/>
              <a:defRPr/>
            </a:pPr>
            <a:endParaRPr lang="en-US" dirty="0"/>
          </a:p>
          <a:p>
            <a:pPr>
              <a:buFont typeface="Times New Roman" charset="0"/>
              <a:buNone/>
              <a:defRPr/>
            </a:pPr>
            <a:r>
              <a:rPr lang="en-US" dirty="0"/>
              <a:t>It may not be obvious why that is a good thing, but it turns out to be one of the most </a:t>
            </a:r>
            <a:r>
              <a:rPr lang="en-US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magical</a:t>
            </a:r>
            <a:r>
              <a:rPr lang="en-US" dirty="0"/>
              <a:t> and </a:t>
            </a:r>
            <a:r>
              <a:rPr lang="en-US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interesting</a:t>
            </a:r>
            <a:r>
              <a:rPr lang="en-US" dirty="0"/>
              <a:t> things a program can do. </a:t>
            </a:r>
          </a:p>
          <a:p>
            <a:pPr>
              <a:buFont typeface="Times New Roman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E327506-CA05-DB43-8250-FDA1E1C42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D1DC0A08-3C5E-0748-84E9-5997FC9E3A6A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17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DF88C1FB-F280-6641-8791-12FB3CF14A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/>
              <a:t>Recursive </a:t>
            </a:r>
            <a:r>
              <a:rPr lang="en-US" b="1" dirty="0">
                <a:latin typeface="Courier New" charset="0"/>
              </a:rPr>
              <a:t>Functions</a:t>
            </a:r>
            <a:endParaRPr lang="en-US" dirty="0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A5F1F69C-B9FD-F04E-A3FB-4925E05D0A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/>
              <a:t>A </a:t>
            </a:r>
            <a:r>
              <a:rPr lang="en-US" i="1" dirty="0"/>
              <a:t>recursive</a:t>
            </a:r>
            <a:r>
              <a:rPr lang="en-US" dirty="0"/>
              <a:t> function is a function that includes a call to itself</a:t>
            </a:r>
          </a:p>
          <a:p>
            <a:pPr lvl="1">
              <a:buFont typeface="Times New Roman" charset="0"/>
              <a:buNone/>
              <a:defRPr/>
            </a:pPr>
            <a:r>
              <a:rPr lang="en-US" dirty="0"/>
              <a:t>based on the general problem-solving technique of breaking down a task into subtasks</a:t>
            </a:r>
          </a:p>
          <a:p>
            <a:pPr lvl="1">
              <a:buFont typeface="Times New Roman" charset="0"/>
              <a:buNone/>
              <a:defRPr/>
            </a:pPr>
            <a:r>
              <a:rPr lang="en-US" dirty="0"/>
              <a:t>			often </a:t>
            </a:r>
            <a:r>
              <a:rPr lang="en-US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called “divide-and-conquer”</a:t>
            </a:r>
          </a:p>
          <a:p>
            <a:pPr lvl="1">
              <a:buFont typeface="Times New Roman" charset="0"/>
              <a:buNone/>
              <a:defRPr/>
            </a:pPr>
            <a:endParaRPr lang="en-US" dirty="0"/>
          </a:p>
          <a:p>
            <a:pPr>
              <a:buFont typeface="Times New Roman" charset="0"/>
              <a:buNone/>
              <a:defRPr/>
            </a:pPr>
            <a:r>
              <a:rPr lang="en-US" dirty="0"/>
              <a:t>Recursion can be used whenever </a:t>
            </a:r>
            <a:r>
              <a:rPr lang="en-US" b="1" dirty="0"/>
              <a:t>one subtask is a smaller version of the original task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>
            <a:extLst>
              <a:ext uri="{FF2B5EF4-FFF2-40B4-BE49-F238E27FC236}">
                <a16:creationId xmlns:a16="http://schemas.microsoft.com/office/drawing/2014/main" id="{ADF779B0-A705-0146-B2B6-92326F5A94F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133350"/>
            <a:ext cx="8909050" cy="96043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tIns="174312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ZA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Defining recursive funcions</a:t>
            </a:r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018F7062-C98E-9C40-9DB6-8518CA41E02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1196975"/>
            <a:ext cx="8909050" cy="48387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0584" rIns="0" bIns="0"/>
          <a:lstStyle/>
          <a:p>
            <a:pPr marL="0" indent="0">
              <a:buClr>
                <a:srgbClr val="666600"/>
              </a:buClr>
              <a:buSzPct val="75000"/>
              <a:buFont typeface="Times New Roman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 dirty="0"/>
              <a:t>A recursive function </a:t>
            </a:r>
            <a:r>
              <a:rPr lang="en-ZA" b="1" dirty="0"/>
              <a:t>calls itself</a:t>
            </a:r>
            <a:endParaRPr lang="en-ZA" dirty="0"/>
          </a:p>
          <a:p>
            <a:pPr marL="0" indent="0">
              <a:buClr>
                <a:srgbClr val="666600"/>
              </a:buClr>
              <a:buSzPct val="75000"/>
              <a:buFont typeface="Times New Roman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ZA" dirty="0"/>
          </a:p>
          <a:p>
            <a:pPr marL="0" indent="0">
              <a:buClr>
                <a:srgbClr val="666600"/>
              </a:buClr>
              <a:buSzPct val="75000"/>
              <a:buFont typeface="Times New Roman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 dirty="0"/>
              <a:t>Recursive functions have 2 key elements:</a:t>
            </a:r>
          </a:p>
          <a:p>
            <a:pPr marL="735013" lvl="1" indent="-277813">
              <a:buClr>
                <a:srgbClr val="999900"/>
              </a:buClr>
              <a:buSzPct val="75000"/>
              <a:buFont typeface="Wingdings" charset="0"/>
              <a:buChar char="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 dirty="0"/>
              <a:t>one or more </a:t>
            </a:r>
            <a:r>
              <a:rPr lang="en-ZA" b="1" dirty="0"/>
              <a:t>recursive calls</a:t>
            </a:r>
          </a:p>
          <a:p>
            <a:pPr marL="735013" lvl="1" indent="-277813">
              <a:buClr>
                <a:srgbClr val="999900"/>
              </a:buClr>
              <a:buSzPct val="75000"/>
              <a:buFont typeface="Wingdings" charset="0"/>
              <a:buChar char="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 b="1" dirty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stopping condition</a:t>
            </a:r>
            <a:r>
              <a:rPr lang="en-ZA" dirty="0"/>
              <a:t>, or </a:t>
            </a:r>
            <a:r>
              <a:rPr lang="en-ZA" b="1" dirty="0"/>
              <a:t>base case</a:t>
            </a:r>
            <a:r>
              <a:rPr lang="en-ZA" dirty="0"/>
              <a:t>, where no recursion is required</a:t>
            </a:r>
          </a:p>
          <a:p>
            <a:pPr marL="735013" lvl="1" indent="-277813">
              <a:buClr>
                <a:srgbClr val="999900"/>
              </a:buClr>
              <a:buSzPct val="75000"/>
              <a:buFont typeface="Wingdings" charset="0"/>
              <a:buChar char="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ZA" dirty="0"/>
          </a:p>
          <a:p>
            <a:pPr marL="0" indent="0">
              <a:buClr>
                <a:srgbClr val="666600"/>
              </a:buClr>
              <a:buSzPct val="75000"/>
              <a:buFont typeface="Times New Roman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 dirty="0"/>
              <a:t>Recursion is the equivalent of mathematical induction!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A91AB-71BB-BA44-AFC4-5957ED25D97F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C46BF-A464-6D40-818A-21BD69D02CBD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/>
              <a:t>Now, with a </a:t>
            </a:r>
            <a:r>
              <a:rPr lang="en-US" altLang="en-US" b="1"/>
              <a:t>base case</a:t>
            </a:r>
            <a:endParaRPr lang="en-US" altLang="en-US"/>
          </a:p>
          <a:p>
            <a:pPr lvl="1"/>
            <a:endParaRPr lang="en-US" altLang="en-US">
              <a:latin typeface="Courier New" panose="02070309020205020404" pitchFamily="49" charset="0"/>
            </a:endParaRPr>
          </a:p>
          <a:p>
            <a:pPr lvl="1"/>
            <a:r>
              <a:rPr lang="en-US" altLang="en-US">
                <a:latin typeface="Courier New" panose="02070309020205020404" pitchFamily="49" charset="0"/>
              </a:rPr>
              <a:t>def brigand(n):</a:t>
            </a:r>
          </a:p>
          <a:p>
            <a:pPr lvl="1"/>
            <a:r>
              <a:rPr lang="en-US" altLang="en-US">
                <a:latin typeface="Courier New" panose="02070309020205020404" pitchFamily="49" charset="0"/>
              </a:rPr>
              <a:t>    </a:t>
            </a:r>
            <a:r>
              <a:rPr lang="en-US" altLang="en-US" b="1">
                <a:latin typeface="Courier New" panose="02070309020205020404" pitchFamily="49" charset="0"/>
              </a:rPr>
              <a:t>if n==0: print("No, said Antonio.")</a:t>
            </a:r>
          </a:p>
          <a:p>
            <a:pPr lvl="1"/>
            <a:r>
              <a:rPr lang="en-US" altLang="en-US">
                <a:latin typeface="Courier New" panose="02070309020205020404" pitchFamily="49" charset="0"/>
              </a:rPr>
              <a:t>    else:</a:t>
            </a:r>
          </a:p>
          <a:p>
            <a:pPr lvl="1"/>
            <a:r>
              <a:rPr lang="en-US" altLang="en-US">
                <a:latin typeface="Courier New" panose="02070309020205020404" pitchFamily="49" charset="0"/>
              </a:rPr>
              <a:t>        print("It was a dark and stormy night, and the head of the brigands said to Antonio:“Antonio, tell us a tale”. And so Antonio began:")</a:t>
            </a:r>
          </a:p>
          <a:p>
            <a:pPr lvl="1"/>
            <a:r>
              <a:rPr lang="en-US" altLang="en-US">
                <a:latin typeface="Courier New" panose="02070309020205020404" pitchFamily="49" charset="0"/>
              </a:rPr>
              <a:t>        n-=1</a:t>
            </a:r>
          </a:p>
          <a:p>
            <a:pPr lvl="1"/>
            <a:r>
              <a:rPr lang="en-US" altLang="en-US">
                <a:latin typeface="Courier New" panose="02070309020205020404" pitchFamily="49" charset="0"/>
              </a:rPr>
              <a:t>        brigand(n)</a:t>
            </a:r>
          </a:p>
          <a:p>
            <a:pPr lvl="1"/>
            <a:r>
              <a:rPr lang="en-US" altLang="en-US">
                <a:latin typeface="Courier New" panose="02070309020205020404" pitchFamily="49" charset="0"/>
              </a:rPr>
              <a:t>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>
            <a:extLst>
              <a:ext uri="{FF2B5EF4-FFF2-40B4-BE49-F238E27FC236}">
                <a16:creationId xmlns:a16="http://schemas.microsoft.com/office/drawing/2014/main" id="{26ECCACF-5AA2-B44E-A17A-733086C792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42950" y="1885950"/>
            <a:ext cx="8413750" cy="8143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tIns="85608"/>
          <a:lstStyle/>
          <a:p>
            <a:pPr eaLnBrk="1" hangingPunct="1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E397DE7B-B1D2-3D42-B36E-12B1DBF10DBE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777875" y="5084763"/>
            <a:ext cx="5040313" cy="151288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78624" rIns="0" bIns="0" anchor="ctr"/>
          <a:lstStyle/>
          <a:p>
            <a:pPr marL="0" indent="0" eaLnBrk="1" hangingPunct="1">
              <a:lnSpc>
                <a:spcPct val="74000"/>
              </a:lnSpc>
              <a:spcBef>
                <a:spcPts val="400"/>
              </a:spcBef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400" dirty="0">
                <a:latin typeface="Copperplate Gothic Light"/>
                <a:cs typeface="Copperplate Gothic Light"/>
              </a:rPr>
              <a:t>Michelle Kuttel</a:t>
            </a:r>
          </a:p>
          <a:p>
            <a:pPr marL="0" indent="0" eaLnBrk="1" hangingPunct="1">
              <a:lnSpc>
                <a:spcPct val="74000"/>
              </a:lnSpc>
              <a:spcBef>
                <a:spcPts val="400"/>
              </a:spcBef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400" dirty="0">
                <a:latin typeface="Copperplate Gothic Light"/>
                <a:cs typeface="Copperplate Gothic Light"/>
                <a:hlinkClick r:id="rId3"/>
              </a:rPr>
              <a:t>mkuttel@cs.uct.ac.za</a:t>
            </a:r>
            <a:endParaRPr lang="en-GB" sz="2400" dirty="0">
              <a:latin typeface="Copperplate Gothic Light"/>
              <a:cs typeface="Copperplate Gothic Light"/>
            </a:endParaRPr>
          </a:p>
          <a:p>
            <a:pPr marL="0" indent="0" eaLnBrk="1" hangingPunct="1">
              <a:lnSpc>
                <a:spcPct val="74000"/>
              </a:lnSpc>
              <a:spcBef>
                <a:spcPts val="400"/>
              </a:spcBef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400" dirty="0">
                <a:latin typeface="Copperplate Gothic Light"/>
                <a:cs typeface="Copperplate Gothic Light"/>
              </a:rPr>
              <a:t>April 2018</a:t>
            </a:r>
          </a:p>
          <a:p>
            <a:pPr marL="0" indent="0" eaLnBrk="1" hangingPunct="1">
              <a:lnSpc>
                <a:spcPct val="74000"/>
              </a:lnSpc>
              <a:spcBef>
                <a:spcPts val="400"/>
              </a:spcBef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2400" dirty="0">
              <a:latin typeface="Copperplate Gothic Light"/>
              <a:cs typeface="Copperplate Gothic Light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9E29795-5C40-DB4C-9210-506B22FD7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75" y="333375"/>
            <a:ext cx="79057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100" name="Text Box 4">
            <a:extLst>
              <a:ext uri="{FF2B5EF4-FFF2-40B4-BE49-F238E27FC236}">
                <a16:creationId xmlns:a16="http://schemas.microsoft.com/office/drawing/2014/main" id="{B9ED2562-C2A8-BE42-A9AC-811CDD608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5575" y="360363"/>
            <a:ext cx="764698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defTabSz="449263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defTabSz="449263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defTabSz="449263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defTabSz="449263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ts val="1500"/>
              </a:spcBef>
              <a:buFont typeface="Times New Roman" charset="0"/>
              <a:buNone/>
              <a:defRPr/>
            </a:pPr>
            <a:r>
              <a:rPr lang="en-GB" sz="2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FreeSans" charset="0"/>
              </a:rPr>
              <a:t>UCT Department of Computer Science CSC1015F</a:t>
            </a:r>
          </a:p>
        </p:txBody>
      </p:sp>
      <p:pic>
        <p:nvPicPr>
          <p:cNvPr id="17413" name="Picture 1">
            <a:extLst>
              <a:ext uri="{FF2B5EF4-FFF2-40B4-BE49-F238E27FC236}">
                <a16:creationId xmlns:a16="http://schemas.microsoft.com/office/drawing/2014/main" id="{9C83541B-2045-014C-AAEF-1232D46A1C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5300" y="1412875"/>
            <a:ext cx="5013325" cy="401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B1FE9EE-2F24-624D-B685-886A2185B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5A5CB21A-082D-6747-BA63-90A6B8BCF2F9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20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E76A2710-CE60-FF48-B2CB-58FDB98693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Recursion: Factorial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DFB60E67-D352-F440-8B50-CB1A154844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9313" y="1341438"/>
            <a:ext cx="8421687" cy="533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Classic introductory example - Factorial function: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endParaRPr lang="en-US" sz="18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</p:txBody>
      </p:sp>
      <p:graphicFrame>
        <p:nvGraphicFramePr>
          <p:cNvPr id="104452" name="Object 4">
            <a:extLst>
              <a:ext uri="{FF2B5EF4-FFF2-40B4-BE49-F238E27FC236}">
                <a16:creationId xmlns:a16="http://schemas.microsoft.com/office/drawing/2014/main" id="{5CFAA5E6-3A86-A940-BFC6-FD8B362587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93950" y="2590800"/>
          <a:ext cx="43561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4" name="Equation" r:id="rId4" imgW="641350" imgH="82550" progId="Equation.3">
                  <p:embed/>
                </p:oleObj>
              </mc:Choice>
              <mc:Fallback>
                <p:oleObj name="Equation" r:id="rId4" imgW="641350" imgH="8255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3950" y="2590800"/>
                        <a:ext cx="43561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53" name="Object 5">
            <a:extLst>
              <a:ext uri="{FF2B5EF4-FFF2-40B4-BE49-F238E27FC236}">
                <a16:creationId xmlns:a16="http://schemas.microsoft.com/office/drawing/2014/main" id="{43BB0185-6CE9-0F41-829D-D33A27CF2E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3638" y="4868863"/>
          <a:ext cx="10366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5" name="Equation" r:id="rId6" imgW="152400" imgH="69850" progId="Equation.3">
                  <p:embed/>
                </p:oleObj>
              </mc:Choice>
              <mc:Fallback>
                <p:oleObj name="Equation" r:id="rId6" imgW="152400" imgH="6985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4868863"/>
                        <a:ext cx="1036637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55" name="Object 7">
            <a:extLst>
              <a:ext uri="{FF2B5EF4-FFF2-40B4-BE49-F238E27FC236}">
                <a16:creationId xmlns:a16="http://schemas.microsoft.com/office/drawing/2014/main" id="{06454B56-A0B7-E649-8754-BA0C62E779E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3638" y="4149725"/>
          <a:ext cx="29337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6" name="Equation" r:id="rId8" imgW="431800" imgH="82550" progId="Equation.3">
                  <p:embed/>
                </p:oleObj>
              </mc:Choice>
              <mc:Fallback>
                <p:oleObj name="Equation" r:id="rId8" imgW="431800" imgH="8255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4149725"/>
                        <a:ext cx="29337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6" name="Rectangle 8">
            <a:extLst>
              <a:ext uri="{FF2B5EF4-FFF2-40B4-BE49-F238E27FC236}">
                <a16:creationId xmlns:a16="http://schemas.microsoft.com/office/drawing/2014/main" id="{5B7306B7-E5C3-834E-B121-B27607A3D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888" y="4419600"/>
            <a:ext cx="22288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r>
              <a:rPr lang="en-US" sz="2400">
                <a:latin typeface="Geneva" charset="0"/>
                <a:ea typeface="ＭＳ Ｐゴシック" charset="0"/>
                <a:cs typeface="ＭＳ Ｐゴシック" charset="0"/>
              </a:rPr>
              <a:t>for n&gt;=1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SzPct val="125000"/>
              <a:buFont typeface="Times New Roman" charset="0"/>
              <a:buNone/>
              <a:defRPr/>
            </a:pPr>
            <a:endParaRPr lang="en-US" sz="200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>
              <a:latin typeface="Genev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08" name="Rectangle 1">
            <a:extLst>
              <a:ext uri="{FF2B5EF4-FFF2-40B4-BE49-F238E27FC236}">
                <a16:creationId xmlns:a16="http://schemas.microsoft.com/office/drawing/2014/main" id="{6CA00FD3-BE23-0648-8DD0-0093F44F39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8325" y="5013325"/>
            <a:ext cx="36877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stopping condition, or base case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51209" name="Rectangle 2">
            <a:extLst>
              <a:ext uri="{FF2B5EF4-FFF2-40B4-BE49-F238E27FC236}">
                <a16:creationId xmlns:a16="http://schemas.microsoft.com/office/drawing/2014/main" id="{D414480A-6C79-BF4E-8702-40DD56DDC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3725" y="4292600"/>
            <a:ext cx="1724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recursive call</a:t>
            </a:r>
            <a:endParaRPr lang="en-US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AB56-216C-8F49-A49F-2944959A5346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Factorial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F8B0E-AF09-6C46-99EB-D8963DF2A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875" y="1412875"/>
            <a:ext cx="8907463" cy="4926013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/>
              <a:t>def factRec(n):</a:t>
            </a:r>
          </a:p>
          <a:p>
            <a:r>
              <a:rPr lang="en-US" altLang="en-US"/>
              <a:t>    if n==0:</a:t>
            </a:r>
          </a:p>
          <a:p>
            <a:r>
              <a:rPr lang="en-US" altLang="en-US"/>
              <a:t>        return 1  </a:t>
            </a:r>
            <a:r>
              <a:rPr lang="en-US" altLang="en-US">
                <a:solidFill>
                  <a:srgbClr val="FF0000"/>
                </a:solidFill>
              </a:rPr>
              <a:t>#base case – ends recursion</a:t>
            </a:r>
          </a:p>
          <a:p>
            <a:r>
              <a:rPr lang="hu-HU" altLang="en-US"/>
              <a:t>    else:</a:t>
            </a:r>
          </a:p>
          <a:p>
            <a:r>
              <a:rPr lang="en-US" altLang="en-US"/>
              <a:t>        return n*factRec(n-1)  </a:t>
            </a:r>
          </a:p>
          <a:p>
            <a:r>
              <a:rPr lang="en-US" altLang="en-US">
                <a:solidFill>
                  <a:srgbClr val="FF0000"/>
                </a:solidFill>
              </a:rPr>
              <a:t>		#recursive call – does a little work and uses the results from smaller version of same problem</a:t>
            </a:r>
          </a:p>
          <a:p>
            <a:endParaRPr lang="en-US" altLang="en-US"/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E34B71A5-F197-AD4E-995B-889C7933B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7988" y="1557338"/>
            <a:ext cx="2879725" cy="863600"/>
          </a:xfrm>
          <a:prstGeom prst="rect">
            <a:avLst/>
          </a:prstGeom>
          <a:noFill/>
          <a:ln w="9525" cap="flat">
            <a:solidFill>
              <a:srgbClr val="6EA0B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107950" eaLnBrk="0" hangingPunct="0">
              <a:tabLst>
                <a:tab pos="107950" algn="l"/>
                <a:tab pos="565150" algn="l"/>
                <a:tab pos="1022350" algn="l"/>
                <a:tab pos="1479550" algn="l"/>
                <a:tab pos="1936750" algn="l"/>
                <a:tab pos="2393950" algn="l"/>
                <a:tab pos="2851150" algn="l"/>
                <a:tab pos="3308350" algn="l"/>
                <a:tab pos="3765550" algn="l"/>
                <a:tab pos="4222750" algn="l"/>
                <a:tab pos="4679950" algn="l"/>
                <a:tab pos="5137150" algn="l"/>
                <a:tab pos="5594350" algn="l"/>
                <a:tab pos="6051550" algn="l"/>
                <a:tab pos="6508750" algn="l"/>
                <a:tab pos="6965950" algn="l"/>
                <a:tab pos="7423150" algn="l"/>
                <a:tab pos="7880350" algn="l"/>
                <a:tab pos="8337550" algn="l"/>
                <a:tab pos="8794750" algn="l"/>
                <a:tab pos="925195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107950" algn="l"/>
                <a:tab pos="565150" algn="l"/>
                <a:tab pos="1022350" algn="l"/>
                <a:tab pos="1479550" algn="l"/>
                <a:tab pos="1936750" algn="l"/>
                <a:tab pos="2393950" algn="l"/>
                <a:tab pos="2851150" algn="l"/>
                <a:tab pos="3308350" algn="l"/>
                <a:tab pos="3765550" algn="l"/>
                <a:tab pos="4222750" algn="l"/>
                <a:tab pos="4679950" algn="l"/>
                <a:tab pos="5137150" algn="l"/>
                <a:tab pos="5594350" algn="l"/>
                <a:tab pos="6051550" algn="l"/>
                <a:tab pos="6508750" algn="l"/>
                <a:tab pos="6965950" algn="l"/>
                <a:tab pos="7423150" algn="l"/>
                <a:tab pos="7880350" algn="l"/>
                <a:tab pos="8337550" algn="l"/>
                <a:tab pos="8794750" algn="l"/>
                <a:tab pos="925195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107950" algn="l"/>
                <a:tab pos="565150" algn="l"/>
                <a:tab pos="1022350" algn="l"/>
                <a:tab pos="1479550" algn="l"/>
                <a:tab pos="1936750" algn="l"/>
                <a:tab pos="2393950" algn="l"/>
                <a:tab pos="2851150" algn="l"/>
                <a:tab pos="3308350" algn="l"/>
                <a:tab pos="3765550" algn="l"/>
                <a:tab pos="4222750" algn="l"/>
                <a:tab pos="4679950" algn="l"/>
                <a:tab pos="5137150" algn="l"/>
                <a:tab pos="5594350" algn="l"/>
                <a:tab pos="6051550" algn="l"/>
                <a:tab pos="6508750" algn="l"/>
                <a:tab pos="6965950" algn="l"/>
                <a:tab pos="7423150" algn="l"/>
                <a:tab pos="7880350" algn="l"/>
                <a:tab pos="8337550" algn="l"/>
                <a:tab pos="8794750" algn="l"/>
                <a:tab pos="925195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107950" algn="l"/>
                <a:tab pos="565150" algn="l"/>
                <a:tab pos="1022350" algn="l"/>
                <a:tab pos="1479550" algn="l"/>
                <a:tab pos="1936750" algn="l"/>
                <a:tab pos="2393950" algn="l"/>
                <a:tab pos="2851150" algn="l"/>
                <a:tab pos="3308350" algn="l"/>
                <a:tab pos="3765550" algn="l"/>
                <a:tab pos="4222750" algn="l"/>
                <a:tab pos="4679950" algn="l"/>
                <a:tab pos="5137150" algn="l"/>
                <a:tab pos="5594350" algn="l"/>
                <a:tab pos="6051550" algn="l"/>
                <a:tab pos="6508750" algn="l"/>
                <a:tab pos="6965950" algn="l"/>
                <a:tab pos="7423150" algn="l"/>
                <a:tab pos="7880350" algn="l"/>
                <a:tab pos="8337550" algn="l"/>
                <a:tab pos="8794750" algn="l"/>
                <a:tab pos="925195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107950" algn="l"/>
                <a:tab pos="565150" algn="l"/>
                <a:tab pos="1022350" algn="l"/>
                <a:tab pos="1479550" algn="l"/>
                <a:tab pos="1936750" algn="l"/>
                <a:tab pos="2393950" algn="l"/>
                <a:tab pos="2851150" algn="l"/>
                <a:tab pos="3308350" algn="l"/>
                <a:tab pos="3765550" algn="l"/>
                <a:tab pos="4222750" algn="l"/>
                <a:tab pos="4679950" algn="l"/>
                <a:tab pos="5137150" algn="l"/>
                <a:tab pos="5594350" algn="l"/>
                <a:tab pos="6051550" algn="l"/>
                <a:tab pos="6508750" algn="l"/>
                <a:tab pos="6965950" algn="l"/>
                <a:tab pos="7423150" algn="l"/>
                <a:tab pos="7880350" algn="l"/>
                <a:tab pos="8337550" algn="l"/>
                <a:tab pos="8794750" algn="l"/>
                <a:tab pos="925195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07950" algn="l"/>
                <a:tab pos="565150" algn="l"/>
                <a:tab pos="1022350" algn="l"/>
                <a:tab pos="1479550" algn="l"/>
                <a:tab pos="1936750" algn="l"/>
                <a:tab pos="2393950" algn="l"/>
                <a:tab pos="2851150" algn="l"/>
                <a:tab pos="3308350" algn="l"/>
                <a:tab pos="3765550" algn="l"/>
                <a:tab pos="4222750" algn="l"/>
                <a:tab pos="4679950" algn="l"/>
                <a:tab pos="5137150" algn="l"/>
                <a:tab pos="5594350" algn="l"/>
                <a:tab pos="6051550" algn="l"/>
                <a:tab pos="6508750" algn="l"/>
                <a:tab pos="6965950" algn="l"/>
                <a:tab pos="7423150" algn="l"/>
                <a:tab pos="7880350" algn="l"/>
                <a:tab pos="8337550" algn="l"/>
                <a:tab pos="8794750" algn="l"/>
                <a:tab pos="925195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07950" algn="l"/>
                <a:tab pos="565150" algn="l"/>
                <a:tab pos="1022350" algn="l"/>
                <a:tab pos="1479550" algn="l"/>
                <a:tab pos="1936750" algn="l"/>
                <a:tab pos="2393950" algn="l"/>
                <a:tab pos="2851150" algn="l"/>
                <a:tab pos="3308350" algn="l"/>
                <a:tab pos="3765550" algn="l"/>
                <a:tab pos="4222750" algn="l"/>
                <a:tab pos="4679950" algn="l"/>
                <a:tab pos="5137150" algn="l"/>
                <a:tab pos="5594350" algn="l"/>
                <a:tab pos="6051550" algn="l"/>
                <a:tab pos="6508750" algn="l"/>
                <a:tab pos="6965950" algn="l"/>
                <a:tab pos="7423150" algn="l"/>
                <a:tab pos="7880350" algn="l"/>
                <a:tab pos="8337550" algn="l"/>
                <a:tab pos="8794750" algn="l"/>
                <a:tab pos="925195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07950" algn="l"/>
                <a:tab pos="565150" algn="l"/>
                <a:tab pos="1022350" algn="l"/>
                <a:tab pos="1479550" algn="l"/>
                <a:tab pos="1936750" algn="l"/>
                <a:tab pos="2393950" algn="l"/>
                <a:tab pos="2851150" algn="l"/>
                <a:tab pos="3308350" algn="l"/>
                <a:tab pos="3765550" algn="l"/>
                <a:tab pos="4222750" algn="l"/>
                <a:tab pos="4679950" algn="l"/>
                <a:tab pos="5137150" algn="l"/>
                <a:tab pos="5594350" algn="l"/>
                <a:tab pos="6051550" algn="l"/>
                <a:tab pos="6508750" algn="l"/>
                <a:tab pos="6965950" algn="l"/>
                <a:tab pos="7423150" algn="l"/>
                <a:tab pos="7880350" algn="l"/>
                <a:tab pos="8337550" algn="l"/>
                <a:tab pos="8794750" algn="l"/>
                <a:tab pos="925195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07950" algn="l"/>
                <a:tab pos="565150" algn="l"/>
                <a:tab pos="1022350" algn="l"/>
                <a:tab pos="1479550" algn="l"/>
                <a:tab pos="1936750" algn="l"/>
                <a:tab pos="2393950" algn="l"/>
                <a:tab pos="2851150" algn="l"/>
                <a:tab pos="3308350" algn="l"/>
                <a:tab pos="3765550" algn="l"/>
                <a:tab pos="4222750" algn="l"/>
                <a:tab pos="4679950" algn="l"/>
                <a:tab pos="5137150" algn="l"/>
                <a:tab pos="5594350" algn="l"/>
                <a:tab pos="6051550" algn="l"/>
                <a:tab pos="6508750" algn="l"/>
                <a:tab pos="6965950" algn="l"/>
                <a:tab pos="7423150" algn="l"/>
                <a:tab pos="7880350" algn="l"/>
                <a:tab pos="8337550" algn="l"/>
                <a:tab pos="8794750" algn="l"/>
                <a:tab pos="925195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850"/>
              </a:spcBef>
              <a:spcAft>
                <a:spcPts val="850"/>
              </a:spcAft>
            </a:pPr>
            <a:r>
              <a:rPr lang="en-ZA" altLang="en-US" b="1">
                <a:solidFill>
                  <a:srgbClr val="6C6F4C"/>
                </a:solidFill>
              </a:rPr>
              <a:t>function definition</a:t>
            </a:r>
            <a:r>
              <a:rPr lang="en-ZA" altLang="en-US">
                <a:solidFill>
                  <a:srgbClr val="6C6F4C"/>
                </a:solidFill>
              </a:rPr>
              <a:t> – must have parameter</a:t>
            </a:r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id="{3EC53094-F7C8-2F48-8FB0-EE53660B0CA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00413" y="1700213"/>
            <a:ext cx="3529012" cy="0"/>
          </a:xfrm>
          <a:prstGeom prst="line">
            <a:avLst/>
          </a:prstGeom>
          <a:noFill/>
          <a:ln w="9525" cap="flat">
            <a:solidFill>
              <a:srgbClr val="6EA0B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solidFill>
                <a:schemeClr val="accent4">
                  <a:lumMod val="75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D156E7E-883D-6447-95D7-5E12FB683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8FF9E25C-D986-F449-BEA8-35C259813609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22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EFC9C2BD-A871-A640-B74D-80088A3CA0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Further explanation-</a:t>
            </a:r>
            <a:b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Recursion: Factorial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730C764B-7C19-F347-8428-490227B96E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9313" y="1341438"/>
            <a:ext cx="8421687" cy="533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Classic introductory example - Factorial function: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endParaRPr lang="en-US" sz="18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</p:txBody>
      </p:sp>
      <p:graphicFrame>
        <p:nvGraphicFramePr>
          <p:cNvPr id="75780" name="Object 4">
            <a:extLst>
              <a:ext uri="{FF2B5EF4-FFF2-40B4-BE49-F238E27FC236}">
                <a16:creationId xmlns:a16="http://schemas.microsoft.com/office/drawing/2014/main" id="{01E3A0B7-E741-9049-9998-A5E37C5B282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1989138"/>
          <a:ext cx="43561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61" name="Equation" r:id="rId4" imgW="641350" imgH="82550" progId="Equation.3">
                  <p:embed/>
                </p:oleObj>
              </mc:Choice>
              <mc:Fallback>
                <p:oleObj name="Equation" r:id="rId4" imgW="641350" imgH="82550" progId="Equation.3">
                  <p:embed/>
                  <p:pic>
                    <p:nvPicPr>
                      <p:cNvPr id="75780" name="Object 4">
                        <a:extLst>
                          <a:ext uri="{FF2B5EF4-FFF2-40B4-BE49-F238E27FC236}">
                            <a16:creationId xmlns:a16="http://schemas.microsoft.com/office/drawing/2014/main" id="{01E3A0B7-E741-9049-9998-A5E37C5B28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989138"/>
                        <a:ext cx="43561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1" name="Object 5">
            <a:extLst>
              <a:ext uri="{FF2B5EF4-FFF2-40B4-BE49-F238E27FC236}">
                <a16:creationId xmlns:a16="http://schemas.microsoft.com/office/drawing/2014/main" id="{F6C973C2-96F4-A64D-AE20-F312BF0BD12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3638" y="3284538"/>
          <a:ext cx="10366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62" name="Equation" r:id="rId6" imgW="152400" imgH="69850" progId="Equation.3">
                  <p:embed/>
                </p:oleObj>
              </mc:Choice>
              <mc:Fallback>
                <p:oleObj name="Equation" r:id="rId6" imgW="152400" imgH="69850" progId="Equation.3">
                  <p:embed/>
                  <p:pic>
                    <p:nvPicPr>
                      <p:cNvPr id="75781" name="Object 5">
                        <a:extLst>
                          <a:ext uri="{FF2B5EF4-FFF2-40B4-BE49-F238E27FC236}">
                            <a16:creationId xmlns:a16="http://schemas.microsoft.com/office/drawing/2014/main" id="{F6C973C2-96F4-A64D-AE20-F312BF0BD12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3284538"/>
                        <a:ext cx="1036637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2" name="Object 7">
            <a:extLst>
              <a:ext uri="{FF2B5EF4-FFF2-40B4-BE49-F238E27FC236}">
                <a16:creationId xmlns:a16="http://schemas.microsoft.com/office/drawing/2014/main" id="{4735B2A3-586F-1848-9FE4-CEAF4CDEBD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2708275"/>
          <a:ext cx="29337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63" name="Equation" r:id="rId8" imgW="431800" imgH="82550" progId="Equation.3">
                  <p:embed/>
                </p:oleObj>
              </mc:Choice>
              <mc:Fallback>
                <p:oleObj name="Equation" r:id="rId8" imgW="431800" imgH="82550" progId="Equation.3">
                  <p:embed/>
                  <p:pic>
                    <p:nvPicPr>
                      <p:cNvPr id="75782" name="Object 7">
                        <a:extLst>
                          <a:ext uri="{FF2B5EF4-FFF2-40B4-BE49-F238E27FC236}">
                            <a16:creationId xmlns:a16="http://schemas.microsoft.com/office/drawing/2014/main" id="{4735B2A3-586F-1848-9FE4-CEAF4CDEBD2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708275"/>
                        <a:ext cx="29337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6" name="Rectangle 8">
            <a:extLst>
              <a:ext uri="{FF2B5EF4-FFF2-40B4-BE49-F238E27FC236}">
                <a16:creationId xmlns:a16="http://schemas.microsoft.com/office/drawing/2014/main" id="{D5527052-8D61-124E-97E7-9599360EF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888" y="4419600"/>
            <a:ext cx="22288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r>
              <a:rPr lang="en-US" sz="2400" dirty="0">
                <a:latin typeface="Geneva" charset="0"/>
                <a:ea typeface="ＭＳ Ｐゴシック" charset="0"/>
                <a:cs typeface="ＭＳ Ｐゴシック" charset="0"/>
              </a:rPr>
              <a:t>for n&gt;=1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SzPct val="125000"/>
              <a:buFont typeface="Times New Roman" charset="0"/>
              <a:buNone/>
              <a:defRPr/>
            </a:pPr>
            <a:endParaRPr lang="en-US" sz="20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784" name="Rectangle 1">
            <a:extLst>
              <a:ext uri="{FF2B5EF4-FFF2-40B4-BE49-F238E27FC236}">
                <a16:creationId xmlns:a16="http://schemas.microsoft.com/office/drawing/2014/main" id="{9AD0EE1C-E7B7-CB42-88D0-6FC564BED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938" y="3429000"/>
            <a:ext cx="36877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stopping condition, or base case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75785" name="Rectangle 2">
            <a:extLst>
              <a:ext uri="{FF2B5EF4-FFF2-40B4-BE49-F238E27FC236}">
                <a16:creationId xmlns:a16="http://schemas.microsoft.com/office/drawing/2014/main" id="{B89735EB-8DFD-2C47-9973-B59DB3329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288" y="2781300"/>
            <a:ext cx="1724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recursive call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6B7CAB-5F88-C641-A67A-EC9715CE7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638" y="4437063"/>
            <a:ext cx="3960812" cy="7207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5!=5*4!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4C8829-E86D-1D4B-9544-89E46D6C7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4437063"/>
            <a:ext cx="2808287" cy="647700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4*3!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F257D3-246E-1D48-9F58-25529EB12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00" y="4437063"/>
            <a:ext cx="2305050" cy="576262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3*2!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787C33-E547-BA40-A173-9A702BEE9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4225" y="4437063"/>
            <a:ext cx="1800225" cy="5048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2*1!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A818B6-27B5-5F40-A997-28E6CBB58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437063"/>
            <a:ext cx="1296987" cy="5048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1*0!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55318D-8B7D-2C4D-8EB6-9AC011FB77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288" y="4437063"/>
            <a:ext cx="792162" cy="5048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8744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5DD33D-FC47-F24A-A74A-1D0B8755C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08AD0ABF-C93A-8646-AED4-75A7D57B43C5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23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2AEA30F3-0001-D644-9774-D994E6B20D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Further explanation-</a:t>
            </a:r>
            <a:b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Recursion: Factorial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321F2374-0A9A-924E-B242-25FC63B8C9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9313" y="1341438"/>
            <a:ext cx="8421687" cy="533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Classic introductory example - Factorial function: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endParaRPr lang="en-US" sz="18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</p:txBody>
      </p:sp>
      <p:graphicFrame>
        <p:nvGraphicFramePr>
          <p:cNvPr id="77828" name="Object 4">
            <a:extLst>
              <a:ext uri="{FF2B5EF4-FFF2-40B4-BE49-F238E27FC236}">
                <a16:creationId xmlns:a16="http://schemas.microsoft.com/office/drawing/2014/main" id="{62F901F3-0D3C-E64E-840F-DE84502CF3E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1989138"/>
          <a:ext cx="43561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5" name="Equation" r:id="rId4" imgW="641350" imgH="82550" progId="Equation.3">
                  <p:embed/>
                </p:oleObj>
              </mc:Choice>
              <mc:Fallback>
                <p:oleObj name="Equation" r:id="rId4" imgW="641350" imgH="82550" progId="Equation.3">
                  <p:embed/>
                  <p:pic>
                    <p:nvPicPr>
                      <p:cNvPr id="77828" name="Object 4">
                        <a:extLst>
                          <a:ext uri="{FF2B5EF4-FFF2-40B4-BE49-F238E27FC236}">
                            <a16:creationId xmlns:a16="http://schemas.microsoft.com/office/drawing/2014/main" id="{62F901F3-0D3C-E64E-840F-DE84502CF3E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989138"/>
                        <a:ext cx="43561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9" name="Object 5">
            <a:extLst>
              <a:ext uri="{FF2B5EF4-FFF2-40B4-BE49-F238E27FC236}">
                <a16:creationId xmlns:a16="http://schemas.microsoft.com/office/drawing/2014/main" id="{D69CE9D3-C881-A742-BC34-DFCBB81EAA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3638" y="3284538"/>
          <a:ext cx="10366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6" name="Equation" r:id="rId6" imgW="152400" imgH="69850" progId="Equation.3">
                  <p:embed/>
                </p:oleObj>
              </mc:Choice>
              <mc:Fallback>
                <p:oleObj name="Equation" r:id="rId6" imgW="152400" imgH="69850" progId="Equation.3">
                  <p:embed/>
                  <p:pic>
                    <p:nvPicPr>
                      <p:cNvPr id="77829" name="Object 5">
                        <a:extLst>
                          <a:ext uri="{FF2B5EF4-FFF2-40B4-BE49-F238E27FC236}">
                            <a16:creationId xmlns:a16="http://schemas.microsoft.com/office/drawing/2014/main" id="{D69CE9D3-C881-A742-BC34-DFCBB81EAA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3284538"/>
                        <a:ext cx="1036637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0" name="Object 7">
            <a:extLst>
              <a:ext uri="{FF2B5EF4-FFF2-40B4-BE49-F238E27FC236}">
                <a16:creationId xmlns:a16="http://schemas.microsoft.com/office/drawing/2014/main" id="{AEEC5C56-58F4-6C43-9051-D73CFD814A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2708275"/>
          <a:ext cx="29337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7" name="Equation" r:id="rId8" imgW="431800" imgH="82550" progId="Equation.3">
                  <p:embed/>
                </p:oleObj>
              </mc:Choice>
              <mc:Fallback>
                <p:oleObj name="Equation" r:id="rId8" imgW="431800" imgH="82550" progId="Equation.3">
                  <p:embed/>
                  <p:pic>
                    <p:nvPicPr>
                      <p:cNvPr id="77830" name="Object 7">
                        <a:extLst>
                          <a:ext uri="{FF2B5EF4-FFF2-40B4-BE49-F238E27FC236}">
                            <a16:creationId xmlns:a16="http://schemas.microsoft.com/office/drawing/2014/main" id="{AEEC5C56-58F4-6C43-9051-D73CFD814A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708275"/>
                        <a:ext cx="29337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6" name="Rectangle 8">
            <a:extLst>
              <a:ext uri="{FF2B5EF4-FFF2-40B4-BE49-F238E27FC236}">
                <a16:creationId xmlns:a16="http://schemas.microsoft.com/office/drawing/2014/main" id="{F9B1E35A-AD2C-0F42-BF96-79D462D1C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888" y="4419600"/>
            <a:ext cx="22288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r>
              <a:rPr lang="en-US" sz="2400" dirty="0">
                <a:latin typeface="Geneva" charset="0"/>
                <a:ea typeface="ＭＳ Ｐゴシック" charset="0"/>
                <a:cs typeface="ＭＳ Ｐゴシック" charset="0"/>
              </a:rPr>
              <a:t>for n&gt;=1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SzPct val="125000"/>
              <a:buFont typeface="Times New Roman" charset="0"/>
              <a:buNone/>
              <a:defRPr/>
            </a:pPr>
            <a:endParaRPr lang="en-US" sz="20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7832" name="Rectangle 1">
            <a:extLst>
              <a:ext uri="{FF2B5EF4-FFF2-40B4-BE49-F238E27FC236}">
                <a16:creationId xmlns:a16="http://schemas.microsoft.com/office/drawing/2014/main" id="{492E4012-9F29-4E49-B56F-B2B69A921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938" y="3429000"/>
            <a:ext cx="36877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stopping condition, or base case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77833" name="Rectangle 2">
            <a:extLst>
              <a:ext uri="{FF2B5EF4-FFF2-40B4-BE49-F238E27FC236}">
                <a16:creationId xmlns:a16="http://schemas.microsoft.com/office/drawing/2014/main" id="{E3BC13C5-04AF-AD42-BAA9-CC3B5BA79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288" y="2781300"/>
            <a:ext cx="1724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recursive call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BE1D94-BF03-B04A-8939-D3A6626A9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638" y="4437063"/>
            <a:ext cx="3960812" cy="7207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5!=5*4!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5EC30E-9604-5C40-AFB6-9D4A8A9BE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4437063"/>
            <a:ext cx="2808287" cy="647700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4*3!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67FD61-799B-8042-83AD-B44C28FF6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00" y="4437063"/>
            <a:ext cx="2305050" cy="576262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3*2!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4990EF-A25D-F048-AD94-B291B2456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4225" y="4437063"/>
            <a:ext cx="1800225" cy="5048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2*1!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B91E59B-02A7-8F44-86E2-4B0ACECF3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437063"/>
            <a:ext cx="1296987" cy="5048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1*0!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240518-16A4-C44F-9F55-E19EC40F3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288" y="4437063"/>
            <a:ext cx="792162" cy="5048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12178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3E0D7A7-619A-E14C-A550-96158E61F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63090297-5579-0745-A430-5CA917ABBBBF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24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F95BEEF2-F8F1-0443-A166-043E1FECF3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Further explanation-</a:t>
            </a:r>
            <a:b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Recursion: Factorial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1DA1ABFA-263B-BD4F-BB81-2B4DFD1E87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9313" y="1341438"/>
            <a:ext cx="8421687" cy="533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Classic introductory example - Factorial function: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endParaRPr lang="en-US" sz="18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</p:txBody>
      </p:sp>
      <p:graphicFrame>
        <p:nvGraphicFramePr>
          <p:cNvPr id="79876" name="Object 4">
            <a:extLst>
              <a:ext uri="{FF2B5EF4-FFF2-40B4-BE49-F238E27FC236}">
                <a16:creationId xmlns:a16="http://schemas.microsoft.com/office/drawing/2014/main" id="{2C3EC8FC-ACAE-E340-ADF1-C8EBC511D3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1989138"/>
          <a:ext cx="43561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09" name="Equation" r:id="rId4" imgW="641350" imgH="82550" progId="Equation.3">
                  <p:embed/>
                </p:oleObj>
              </mc:Choice>
              <mc:Fallback>
                <p:oleObj name="Equation" r:id="rId4" imgW="641350" imgH="82550" progId="Equation.3">
                  <p:embed/>
                  <p:pic>
                    <p:nvPicPr>
                      <p:cNvPr id="79876" name="Object 4">
                        <a:extLst>
                          <a:ext uri="{FF2B5EF4-FFF2-40B4-BE49-F238E27FC236}">
                            <a16:creationId xmlns:a16="http://schemas.microsoft.com/office/drawing/2014/main" id="{2C3EC8FC-ACAE-E340-ADF1-C8EBC511D3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989138"/>
                        <a:ext cx="43561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7" name="Object 5">
            <a:extLst>
              <a:ext uri="{FF2B5EF4-FFF2-40B4-BE49-F238E27FC236}">
                <a16:creationId xmlns:a16="http://schemas.microsoft.com/office/drawing/2014/main" id="{CB12CD06-649A-3446-A980-50CAC488C8F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3638" y="3284538"/>
          <a:ext cx="10366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10" name="Equation" r:id="rId6" imgW="152400" imgH="69850" progId="Equation.3">
                  <p:embed/>
                </p:oleObj>
              </mc:Choice>
              <mc:Fallback>
                <p:oleObj name="Equation" r:id="rId6" imgW="152400" imgH="69850" progId="Equation.3">
                  <p:embed/>
                  <p:pic>
                    <p:nvPicPr>
                      <p:cNvPr id="79877" name="Object 5">
                        <a:extLst>
                          <a:ext uri="{FF2B5EF4-FFF2-40B4-BE49-F238E27FC236}">
                            <a16:creationId xmlns:a16="http://schemas.microsoft.com/office/drawing/2014/main" id="{CB12CD06-649A-3446-A980-50CAC488C8F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3284538"/>
                        <a:ext cx="1036637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8" name="Object 7">
            <a:extLst>
              <a:ext uri="{FF2B5EF4-FFF2-40B4-BE49-F238E27FC236}">
                <a16:creationId xmlns:a16="http://schemas.microsoft.com/office/drawing/2014/main" id="{7F2BCCA5-6A10-8C47-9A23-80281AE11F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2708275"/>
          <a:ext cx="29337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11" name="Equation" r:id="rId8" imgW="431800" imgH="82550" progId="Equation.3">
                  <p:embed/>
                </p:oleObj>
              </mc:Choice>
              <mc:Fallback>
                <p:oleObj name="Equation" r:id="rId8" imgW="431800" imgH="82550" progId="Equation.3">
                  <p:embed/>
                  <p:pic>
                    <p:nvPicPr>
                      <p:cNvPr id="79878" name="Object 7">
                        <a:extLst>
                          <a:ext uri="{FF2B5EF4-FFF2-40B4-BE49-F238E27FC236}">
                            <a16:creationId xmlns:a16="http://schemas.microsoft.com/office/drawing/2014/main" id="{7F2BCCA5-6A10-8C47-9A23-80281AE11F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708275"/>
                        <a:ext cx="29337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6" name="Rectangle 8">
            <a:extLst>
              <a:ext uri="{FF2B5EF4-FFF2-40B4-BE49-F238E27FC236}">
                <a16:creationId xmlns:a16="http://schemas.microsoft.com/office/drawing/2014/main" id="{E260E6C4-27E6-F74C-A0FB-4BA175841B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888" y="4419600"/>
            <a:ext cx="22288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r>
              <a:rPr lang="en-US" sz="2400" dirty="0">
                <a:latin typeface="Geneva" charset="0"/>
                <a:ea typeface="ＭＳ Ｐゴシック" charset="0"/>
                <a:cs typeface="ＭＳ Ｐゴシック" charset="0"/>
              </a:rPr>
              <a:t>for n&gt;=1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SzPct val="125000"/>
              <a:buFont typeface="Times New Roman" charset="0"/>
              <a:buNone/>
              <a:defRPr/>
            </a:pPr>
            <a:endParaRPr lang="en-US" sz="20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80" name="Rectangle 1">
            <a:extLst>
              <a:ext uri="{FF2B5EF4-FFF2-40B4-BE49-F238E27FC236}">
                <a16:creationId xmlns:a16="http://schemas.microsoft.com/office/drawing/2014/main" id="{5B6399DE-0654-4A47-B96A-B5FC4189C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938" y="3429000"/>
            <a:ext cx="36877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stopping condition, or base case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79881" name="Rectangle 2">
            <a:extLst>
              <a:ext uri="{FF2B5EF4-FFF2-40B4-BE49-F238E27FC236}">
                <a16:creationId xmlns:a16="http://schemas.microsoft.com/office/drawing/2014/main" id="{1B29B004-B845-7449-BA5D-1C7BB81B42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288" y="2781300"/>
            <a:ext cx="1724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recursive call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321758-8332-4E4F-B6C3-7A084641B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638" y="4437063"/>
            <a:ext cx="3960812" cy="7207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5!=5*4!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B71E47-6F21-7249-93A7-29CF7AB715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4437063"/>
            <a:ext cx="2808287" cy="647700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4*3!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79C2BE-313E-E745-80FB-CED52B173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00" y="4437063"/>
            <a:ext cx="2305050" cy="576262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3*2!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5E8B82-AED6-E04E-9F3E-FC124AB8FA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4225" y="4437063"/>
            <a:ext cx="1800225" cy="5048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2*1!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FE1C5D-BE9D-FB48-963E-1A886085B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437063"/>
            <a:ext cx="1296987" cy="5048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1*1</a:t>
            </a:r>
          </a:p>
        </p:txBody>
      </p:sp>
    </p:spTree>
    <p:extLst>
      <p:ext uri="{BB962C8B-B14F-4D97-AF65-F5344CB8AC3E}">
        <p14:creationId xmlns:p14="http://schemas.microsoft.com/office/powerpoint/2010/main" val="35417851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4D863E0-1DE3-5146-A6C7-D65BA9CAA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148095CE-888B-D74B-A28D-A65F2C1D5E5B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25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59BC722C-005C-9049-9DB7-5C577859EC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Further explanation-</a:t>
            </a:r>
            <a:b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Recursion: Factorial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DD96962F-C55F-7944-9102-1B471C7DDA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9313" y="1341438"/>
            <a:ext cx="8421687" cy="533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Classic introductory example - Factorial function: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endParaRPr lang="en-US" sz="18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</p:txBody>
      </p:sp>
      <p:graphicFrame>
        <p:nvGraphicFramePr>
          <p:cNvPr id="81924" name="Object 4">
            <a:extLst>
              <a:ext uri="{FF2B5EF4-FFF2-40B4-BE49-F238E27FC236}">
                <a16:creationId xmlns:a16="http://schemas.microsoft.com/office/drawing/2014/main" id="{244B49CF-D344-0249-9085-101D4B97FD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1989138"/>
          <a:ext cx="43561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3" name="Equation" r:id="rId4" imgW="641350" imgH="82550" progId="Equation.3">
                  <p:embed/>
                </p:oleObj>
              </mc:Choice>
              <mc:Fallback>
                <p:oleObj name="Equation" r:id="rId4" imgW="641350" imgH="82550" progId="Equation.3">
                  <p:embed/>
                  <p:pic>
                    <p:nvPicPr>
                      <p:cNvPr id="81924" name="Object 4">
                        <a:extLst>
                          <a:ext uri="{FF2B5EF4-FFF2-40B4-BE49-F238E27FC236}">
                            <a16:creationId xmlns:a16="http://schemas.microsoft.com/office/drawing/2014/main" id="{244B49CF-D344-0249-9085-101D4B97FD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989138"/>
                        <a:ext cx="43561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5" name="Object 5">
            <a:extLst>
              <a:ext uri="{FF2B5EF4-FFF2-40B4-BE49-F238E27FC236}">
                <a16:creationId xmlns:a16="http://schemas.microsoft.com/office/drawing/2014/main" id="{6BC14D05-65CA-AC40-99B8-0883CB26EC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3638" y="3284538"/>
          <a:ext cx="10366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4" name="Equation" r:id="rId6" imgW="152400" imgH="69850" progId="Equation.3">
                  <p:embed/>
                </p:oleObj>
              </mc:Choice>
              <mc:Fallback>
                <p:oleObj name="Equation" r:id="rId6" imgW="152400" imgH="69850" progId="Equation.3">
                  <p:embed/>
                  <p:pic>
                    <p:nvPicPr>
                      <p:cNvPr id="81925" name="Object 5">
                        <a:extLst>
                          <a:ext uri="{FF2B5EF4-FFF2-40B4-BE49-F238E27FC236}">
                            <a16:creationId xmlns:a16="http://schemas.microsoft.com/office/drawing/2014/main" id="{6BC14D05-65CA-AC40-99B8-0883CB26EC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3284538"/>
                        <a:ext cx="1036637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6" name="Object 7">
            <a:extLst>
              <a:ext uri="{FF2B5EF4-FFF2-40B4-BE49-F238E27FC236}">
                <a16:creationId xmlns:a16="http://schemas.microsoft.com/office/drawing/2014/main" id="{066C3E3B-64FA-9845-BB06-0D041F046F3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2708275"/>
          <a:ext cx="29337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5" name="Equation" r:id="rId8" imgW="431800" imgH="82550" progId="Equation.3">
                  <p:embed/>
                </p:oleObj>
              </mc:Choice>
              <mc:Fallback>
                <p:oleObj name="Equation" r:id="rId8" imgW="431800" imgH="82550" progId="Equation.3">
                  <p:embed/>
                  <p:pic>
                    <p:nvPicPr>
                      <p:cNvPr id="81926" name="Object 7">
                        <a:extLst>
                          <a:ext uri="{FF2B5EF4-FFF2-40B4-BE49-F238E27FC236}">
                            <a16:creationId xmlns:a16="http://schemas.microsoft.com/office/drawing/2014/main" id="{066C3E3B-64FA-9845-BB06-0D041F046F3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708275"/>
                        <a:ext cx="29337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6" name="Rectangle 8">
            <a:extLst>
              <a:ext uri="{FF2B5EF4-FFF2-40B4-BE49-F238E27FC236}">
                <a16:creationId xmlns:a16="http://schemas.microsoft.com/office/drawing/2014/main" id="{24DD3C70-EC9C-F743-B494-330E9BFC2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888" y="4419600"/>
            <a:ext cx="22288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r>
              <a:rPr lang="en-US" sz="2400" dirty="0">
                <a:latin typeface="Geneva" charset="0"/>
                <a:ea typeface="ＭＳ Ｐゴシック" charset="0"/>
                <a:cs typeface="ＭＳ Ｐゴシック" charset="0"/>
              </a:rPr>
              <a:t>for n&gt;=1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SzPct val="125000"/>
              <a:buFont typeface="Times New Roman" charset="0"/>
              <a:buNone/>
              <a:defRPr/>
            </a:pPr>
            <a:endParaRPr lang="en-US" sz="20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28" name="Rectangle 1">
            <a:extLst>
              <a:ext uri="{FF2B5EF4-FFF2-40B4-BE49-F238E27FC236}">
                <a16:creationId xmlns:a16="http://schemas.microsoft.com/office/drawing/2014/main" id="{FCA5292F-706E-704F-97B2-63D8F839E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938" y="3429000"/>
            <a:ext cx="36877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stopping condition, or base case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1929" name="Rectangle 2">
            <a:extLst>
              <a:ext uri="{FF2B5EF4-FFF2-40B4-BE49-F238E27FC236}">
                <a16:creationId xmlns:a16="http://schemas.microsoft.com/office/drawing/2014/main" id="{ECD2B047-5DD0-0E46-B09A-3CBEE7EC6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288" y="2781300"/>
            <a:ext cx="1724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recursive call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C3DEBB8-1D53-D049-AEE5-A0DDE5B2A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638" y="4437063"/>
            <a:ext cx="3960812" cy="7207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5!=5*4!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FE5BD8-D1A2-3F47-8C5B-195A7AAF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4437063"/>
            <a:ext cx="2808287" cy="647700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4*3!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4D1E03-F444-F448-864D-0B50E6CA3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00" y="4437063"/>
            <a:ext cx="2305050" cy="576262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3*2!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C672B7-B045-A54A-8038-B9960D83E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4225" y="4437063"/>
            <a:ext cx="1800225" cy="5048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2*1</a:t>
            </a:r>
          </a:p>
        </p:txBody>
      </p:sp>
    </p:spTree>
    <p:extLst>
      <p:ext uri="{BB962C8B-B14F-4D97-AF65-F5344CB8AC3E}">
        <p14:creationId xmlns:p14="http://schemas.microsoft.com/office/powerpoint/2010/main" val="4233167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698311F-7334-6740-9A16-C7C64FDC6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F2DC4A1A-B156-D046-A1CD-BB99D1241784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26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0B9A1CBD-1867-644E-992D-83A1F128BE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Further explanation-</a:t>
            </a:r>
            <a:b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Recursion: Factorial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E68E47B6-5442-9B4A-981D-E1F0A8A91A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9313" y="1341438"/>
            <a:ext cx="8421687" cy="533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Classic introductory example - Factorial function: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endParaRPr lang="en-US" sz="18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</p:txBody>
      </p:sp>
      <p:graphicFrame>
        <p:nvGraphicFramePr>
          <p:cNvPr id="83972" name="Object 4">
            <a:extLst>
              <a:ext uri="{FF2B5EF4-FFF2-40B4-BE49-F238E27FC236}">
                <a16:creationId xmlns:a16="http://schemas.microsoft.com/office/drawing/2014/main" id="{00AA6338-60E2-A943-89BA-A164445CAF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1989138"/>
          <a:ext cx="43561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57" name="Equation" r:id="rId4" imgW="641350" imgH="82550" progId="Equation.3">
                  <p:embed/>
                </p:oleObj>
              </mc:Choice>
              <mc:Fallback>
                <p:oleObj name="Equation" r:id="rId4" imgW="641350" imgH="82550" progId="Equation.3">
                  <p:embed/>
                  <p:pic>
                    <p:nvPicPr>
                      <p:cNvPr id="83972" name="Object 4">
                        <a:extLst>
                          <a:ext uri="{FF2B5EF4-FFF2-40B4-BE49-F238E27FC236}">
                            <a16:creationId xmlns:a16="http://schemas.microsoft.com/office/drawing/2014/main" id="{00AA6338-60E2-A943-89BA-A164445CAF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989138"/>
                        <a:ext cx="43561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3" name="Object 5">
            <a:extLst>
              <a:ext uri="{FF2B5EF4-FFF2-40B4-BE49-F238E27FC236}">
                <a16:creationId xmlns:a16="http://schemas.microsoft.com/office/drawing/2014/main" id="{0C3102ED-4BE1-1245-BAE0-4794539C06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3638" y="3284538"/>
          <a:ext cx="10366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58" name="Equation" r:id="rId6" imgW="152400" imgH="69850" progId="Equation.3">
                  <p:embed/>
                </p:oleObj>
              </mc:Choice>
              <mc:Fallback>
                <p:oleObj name="Equation" r:id="rId6" imgW="152400" imgH="69850" progId="Equation.3">
                  <p:embed/>
                  <p:pic>
                    <p:nvPicPr>
                      <p:cNvPr id="83973" name="Object 5">
                        <a:extLst>
                          <a:ext uri="{FF2B5EF4-FFF2-40B4-BE49-F238E27FC236}">
                            <a16:creationId xmlns:a16="http://schemas.microsoft.com/office/drawing/2014/main" id="{0C3102ED-4BE1-1245-BAE0-4794539C06E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3284538"/>
                        <a:ext cx="1036637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4" name="Object 7">
            <a:extLst>
              <a:ext uri="{FF2B5EF4-FFF2-40B4-BE49-F238E27FC236}">
                <a16:creationId xmlns:a16="http://schemas.microsoft.com/office/drawing/2014/main" id="{F031B393-3A79-7642-AF84-02BF9CF1A5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2708275"/>
          <a:ext cx="29337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59" name="Equation" r:id="rId8" imgW="431800" imgH="82550" progId="Equation.3">
                  <p:embed/>
                </p:oleObj>
              </mc:Choice>
              <mc:Fallback>
                <p:oleObj name="Equation" r:id="rId8" imgW="431800" imgH="82550" progId="Equation.3">
                  <p:embed/>
                  <p:pic>
                    <p:nvPicPr>
                      <p:cNvPr id="83974" name="Object 7">
                        <a:extLst>
                          <a:ext uri="{FF2B5EF4-FFF2-40B4-BE49-F238E27FC236}">
                            <a16:creationId xmlns:a16="http://schemas.microsoft.com/office/drawing/2014/main" id="{F031B393-3A79-7642-AF84-02BF9CF1A5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708275"/>
                        <a:ext cx="29337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6" name="Rectangle 8">
            <a:extLst>
              <a:ext uri="{FF2B5EF4-FFF2-40B4-BE49-F238E27FC236}">
                <a16:creationId xmlns:a16="http://schemas.microsoft.com/office/drawing/2014/main" id="{FDB6F13A-6B15-3C41-A2BF-BBF071C26D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888" y="4419600"/>
            <a:ext cx="22288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r>
              <a:rPr lang="en-US" sz="2400" dirty="0">
                <a:latin typeface="Geneva" charset="0"/>
                <a:ea typeface="ＭＳ Ｐゴシック" charset="0"/>
                <a:cs typeface="ＭＳ Ｐゴシック" charset="0"/>
              </a:rPr>
              <a:t>for n&gt;=1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SzPct val="125000"/>
              <a:buFont typeface="Times New Roman" charset="0"/>
              <a:buNone/>
              <a:defRPr/>
            </a:pPr>
            <a:endParaRPr lang="en-US" sz="20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976" name="Rectangle 1">
            <a:extLst>
              <a:ext uri="{FF2B5EF4-FFF2-40B4-BE49-F238E27FC236}">
                <a16:creationId xmlns:a16="http://schemas.microsoft.com/office/drawing/2014/main" id="{EA056726-77D8-D641-9DF6-CECC275BB9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938" y="3429000"/>
            <a:ext cx="36877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stopping condition, or base case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3977" name="Rectangle 2">
            <a:extLst>
              <a:ext uri="{FF2B5EF4-FFF2-40B4-BE49-F238E27FC236}">
                <a16:creationId xmlns:a16="http://schemas.microsoft.com/office/drawing/2014/main" id="{2AE5DEEB-5955-804C-9961-53F2019C4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288" y="2781300"/>
            <a:ext cx="1724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recursive call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528091-898C-9B40-BBB5-65BE7DBE1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638" y="4437063"/>
            <a:ext cx="3960812" cy="7207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5!=5*4!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85E635-39C1-A740-BE2E-BAA398208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4437063"/>
            <a:ext cx="2808287" cy="647700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4*3!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4581BF-E5BF-4944-B861-4EEFDDEDA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00" y="4437063"/>
            <a:ext cx="2305050" cy="576262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3*2</a:t>
            </a:r>
          </a:p>
        </p:txBody>
      </p:sp>
    </p:spTree>
    <p:extLst>
      <p:ext uri="{BB962C8B-B14F-4D97-AF65-F5344CB8AC3E}">
        <p14:creationId xmlns:p14="http://schemas.microsoft.com/office/powerpoint/2010/main" val="5732050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AC657E8-8030-0946-BCBA-DF582FA05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9996C3E1-0E71-0146-A218-8F80EB4E754B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27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FDF43D6C-FE1A-F64F-9375-786AE81347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Further explanation-</a:t>
            </a:r>
            <a:b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Recursion: Factorial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552945B7-52CC-2F46-B684-089ECE0D4E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9313" y="1341438"/>
            <a:ext cx="8421687" cy="533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Classic introductory example - Factorial function: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endParaRPr lang="en-US" sz="18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</p:txBody>
      </p:sp>
      <p:graphicFrame>
        <p:nvGraphicFramePr>
          <p:cNvPr id="86020" name="Object 4">
            <a:extLst>
              <a:ext uri="{FF2B5EF4-FFF2-40B4-BE49-F238E27FC236}">
                <a16:creationId xmlns:a16="http://schemas.microsoft.com/office/drawing/2014/main" id="{4D5EDF73-902C-A949-88DF-095421EA8B7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1989138"/>
          <a:ext cx="43561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1" name="Equation" r:id="rId4" imgW="641350" imgH="82550" progId="Equation.3">
                  <p:embed/>
                </p:oleObj>
              </mc:Choice>
              <mc:Fallback>
                <p:oleObj name="Equation" r:id="rId4" imgW="641350" imgH="82550" progId="Equation.3">
                  <p:embed/>
                  <p:pic>
                    <p:nvPicPr>
                      <p:cNvPr id="86020" name="Object 4">
                        <a:extLst>
                          <a:ext uri="{FF2B5EF4-FFF2-40B4-BE49-F238E27FC236}">
                            <a16:creationId xmlns:a16="http://schemas.microsoft.com/office/drawing/2014/main" id="{4D5EDF73-902C-A949-88DF-095421EA8B7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989138"/>
                        <a:ext cx="43561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1" name="Object 5">
            <a:extLst>
              <a:ext uri="{FF2B5EF4-FFF2-40B4-BE49-F238E27FC236}">
                <a16:creationId xmlns:a16="http://schemas.microsoft.com/office/drawing/2014/main" id="{D9CD4896-5A60-EA40-AF85-0958EBE8DE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3638" y="3284538"/>
          <a:ext cx="10366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2" name="Equation" r:id="rId6" imgW="152400" imgH="69850" progId="Equation.3">
                  <p:embed/>
                </p:oleObj>
              </mc:Choice>
              <mc:Fallback>
                <p:oleObj name="Equation" r:id="rId6" imgW="152400" imgH="69850" progId="Equation.3">
                  <p:embed/>
                  <p:pic>
                    <p:nvPicPr>
                      <p:cNvPr id="86021" name="Object 5">
                        <a:extLst>
                          <a:ext uri="{FF2B5EF4-FFF2-40B4-BE49-F238E27FC236}">
                            <a16:creationId xmlns:a16="http://schemas.microsoft.com/office/drawing/2014/main" id="{D9CD4896-5A60-EA40-AF85-0958EBE8DE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3284538"/>
                        <a:ext cx="1036637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2" name="Object 7">
            <a:extLst>
              <a:ext uri="{FF2B5EF4-FFF2-40B4-BE49-F238E27FC236}">
                <a16:creationId xmlns:a16="http://schemas.microsoft.com/office/drawing/2014/main" id="{F2B6E2DF-7AC0-E14B-8A10-CFA56D6C15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2708275"/>
          <a:ext cx="29337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3" name="Equation" r:id="rId8" imgW="431800" imgH="82550" progId="Equation.3">
                  <p:embed/>
                </p:oleObj>
              </mc:Choice>
              <mc:Fallback>
                <p:oleObj name="Equation" r:id="rId8" imgW="431800" imgH="82550" progId="Equation.3">
                  <p:embed/>
                  <p:pic>
                    <p:nvPicPr>
                      <p:cNvPr id="86022" name="Object 7">
                        <a:extLst>
                          <a:ext uri="{FF2B5EF4-FFF2-40B4-BE49-F238E27FC236}">
                            <a16:creationId xmlns:a16="http://schemas.microsoft.com/office/drawing/2014/main" id="{F2B6E2DF-7AC0-E14B-8A10-CFA56D6C15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708275"/>
                        <a:ext cx="29337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6" name="Rectangle 8">
            <a:extLst>
              <a:ext uri="{FF2B5EF4-FFF2-40B4-BE49-F238E27FC236}">
                <a16:creationId xmlns:a16="http://schemas.microsoft.com/office/drawing/2014/main" id="{9D03760F-A923-494C-B057-C068C5D67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888" y="4419600"/>
            <a:ext cx="22288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r>
              <a:rPr lang="en-US" sz="2400" dirty="0">
                <a:latin typeface="Geneva" charset="0"/>
                <a:ea typeface="ＭＳ Ｐゴシック" charset="0"/>
                <a:cs typeface="ＭＳ Ｐゴシック" charset="0"/>
              </a:rPr>
              <a:t>for n&gt;=1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SzPct val="125000"/>
              <a:buFont typeface="Times New Roman" charset="0"/>
              <a:buNone/>
              <a:defRPr/>
            </a:pPr>
            <a:endParaRPr lang="en-US" sz="20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6024" name="Rectangle 1">
            <a:extLst>
              <a:ext uri="{FF2B5EF4-FFF2-40B4-BE49-F238E27FC236}">
                <a16:creationId xmlns:a16="http://schemas.microsoft.com/office/drawing/2014/main" id="{646D0A9E-FE94-2C46-B859-9A61A6F03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938" y="3429000"/>
            <a:ext cx="36877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stopping condition, or base case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6025" name="Rectangle 2">
            <a:extLst>
              <a:ext uri="{FF2B5EF4-FFF2-40B4-BE49-F238E27FC236}">
                <a16:creationId xmlns:a16="http://schemas.microsoft.com/office/drawing/2014/main" id="{1893151A-1C04-0941-AA7A-E8A0DEFAA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288" y="2781300"/>
            <a:ext cx="1724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recursive call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62C9DE-E60A-5644-9521-EAB92E6BE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638" y="4437063"/>
            <a:ext cx="3960812" cy="7207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5!=5*4!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A9ED51-03DF-6541-A28C-A72A200974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4437063"/>
            <a:ext cx="2808287" cy="647700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4*6</a:t>
            </a:r>
          </a:p>
        </p:txBody>
      </p:sp>
    </p:spTree>
    <p:extLst>
      <p:ext uri="{BB962C8B-B14F-4D97-AF65-F5344CB8AC3E}">
        <p14:creationId xmlns:p14="http://schemas.microsoft.com/office/powerpoint/2010/main" val="556229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C0CB6CF-F049-0F46-8BE9-81375AD37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D77D25C3-2EDA-544C-A52F-579F207E53BA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28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4F70E0E6-A1EA-3844-9C29-E96AAC18CA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Further explanation-</a:t>
            </a:r>
            <a:b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Recursion: Factorial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C44C90AC-53F8-1D40-A036-FAB9B26A5C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9313" y="1341438"/>
            <a:ext cx="8421687" cy="533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Classic introductory example - Factorial function: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endParaRPr lang="en-US" sz="18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</p:txBody>
      </p:sp>
      <p:graphicFrame>
        <p:nvGraphicFramePr>
          <p:cNvPr id="88068" name="Object 4">
            <a:extLst>
              <a:ext uri="{FF2B5EF4-FFF2-40B4-BE49-F238E27FC236}">
                <a16:creationId xmlns:a16="http://schemas.microsoft.com/office/drawing/2014/main" id="{D137031C-6BF2-CF40-B4CF-86B842322DC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1989138"/>
          <a:ext cx="43561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5" name="Equation" r:id="rId4" imgW="641350" imgH="82550" progId="Equation.3">
                  <p:embed/>
                </p:oleObj>
              </mc:Choice>
              <mc:Fallback>
                <p:oleObj name="Equation" r:id="rId4" imgW="641350" imgH="82550" progId="Equation.3">
                  <p:embed/>
                  <p:pic>
                    <p:nvPicPr>
                      <p:cNvPr id="88068" name="Object 4">
                        <a:extLst>
                          <a:ext uri="{FF2B5EF4-FFF2-40B4-BE49-F238E27FC236}">
                            <a16:creationId xmlns:a16="http://schemas.microsoft.com/office/drawing/2014/main" id="{D137031C-6BF2-CF40-B4CF-86B842322D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989138"/>
                        <a:ext cx="43561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69" name="Object 5">
            <a:extLst>
              <a:ext uri="{FF2B5EF4-FFF2-40B4-BE49-F238E27FC236}">
                <a16:creationId xmlns:a16="http://schemas.microsoft.com/office/drawing/2014/main" id="{05FE7E97-811E-134A-B8C2-72BF02C6478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3638" y="3284538"/>
          <a:ext cx="10366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6" name="Equation" r:id="rId6" imgW="152400" imgH="69850" progId="Equation.3">
                  <p:embed/>
                </p:oleObj>
              </mc:Choice>
              <mc:Fallback>
                <p:oleObj name="Equation" r:id="rId6" imgW="152400" imgH="69850" progId="Equation.3">
                  <p:embed/>
                  <p:pic>
                    <p:nvPicPr>
                      <p:cNvPr id="88069" name="Object 5">
                        <a:extLst>
                          <a:ext uri="{FF2B5EF4-FFF2-40B4-BE49-F238E27FC236}">
                            <a16:creationId xmlns:a16="http://schemas.microsoft.com/office/drawing/2014/main" id="{05FE7E97-811E-134A-B8C2-72BF02C647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3284538"/>
                        <a:ext cx="1036637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70" name="Object 7">
            <a:extLst>
              <a:ext uri="{FF2B5EF4-FFF2-40B4-BE49-F238E27FC236}">
                <a16:creationId xmlns:a16="http://schemas.microsoft.com/office/drawing/2014/main" id="{C6E0AD89-06B5-4345-B608-0DF8830AE0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2708275"/>
          <a:ext cx="29337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7" name="Equation" r:id="rId8" imgW="431800" imgH="82550" progId="Equation.3">
                  <p:embed/>
                </p:oleObj>
              </mc:Choice>
              <mc:Fallback>
                <p:oleObj name="Equation" r:id="rId8" imgW="431800" imgH="82550" progId="Equation.3">
                  <p:embed/>
                  <p:pic>
                    <p:nvPicPr>
                      <p:cNvPr id="88070" name="Object 7">
                        <a:extLst>
                          <a:ext uri="{FF2B5EF4-FFF2-40B4-BE49-F238E27FC236}">
                            <a16:creationId xmlns:a16="http://schemas.microsoft.com/office/drawing/2014/main" id="{C6E0AD89-06B5-4345-B608-0DF8830AE0B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708275"/>
                        <a:ext cx="29337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6" name="Rectangle 8">
            <a:extLst>
              <a:ext uri="{FF2B5EF4-FFF2-40B4-BE49-F238E27FC236}">
                <a16:creationId xmlns:a16="http://schemas.microsoft.com/office/drawing/2014/main" id="{C1CB43A8-48F9-1647-BBDF-3E2A4D080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888" y="4419600"/>
            <a:ext cx="22288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r>
              <a:rPr lang="en-US" sz="2400" dirty="0">
                <a:latin typeface="Geneva" charset="0"/>
                <a:ea typeface="ＭＳ Ｐゴシック" charset="0"/>
                <a:cs typeface="ＭＳ Ｐゴシック" charset="0"/>
              </a:rPr>
              <a:t>for n&gt;=1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SzPct val="125000"/>
              <a:buFont typeface="Times New Roman" charset="0"/>
              <a:buNone/>
              <a:defRPr/>
            </a:pPr>
            <a:endParaRPr lang="en-US" sz="20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8072" name="Rectangle 1">
            <a:extLst>
              <a:ext uri="{FF2B5EF4-FFF2-40B4-BE49-F238E27FC236}">
                <a16:creationId xmlns:a16="http://schemas.microsoft.com/office/drawing/2014/main" id="{2268318B-81E6-7242-9CF5-64AA75F74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938" y="3429000"/>
            <a:ext cx="36877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stopping condition, or base case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88073" name="Rectangle 2">
            <a:extLst>
              <a:ext uri="{FF2B5EF4-FFF2-40B4-BE49-F238E27FC236}">
                <a16:creationId xmlns:a16="http://schemas.microsoft.com/office/drawing/2014/main" id="{E470E992-A146-4B49-881B-D0BB6BCBB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288" y="2781300"/>
            <a:ext cx="1724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recursive call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D381C1-33E8-1E49-9212-60D4266CC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638" y="4437063"/>
            <a:ext cx="3960812" cy="7207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5!=5*24</a:t>
            </a:r>
          </a:p>
        </p:txBody>
      </p:sp>
    </p:spTree>
    <p:extLst>
      <p:ext uri="{BB962C8B-B14F-4D97-AF65-F5344CB8AC3E}">
        <p14:creationId xmlns:p14="http://schemas.microsoft.com/office/powerpoint/2010/main" val="34059683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45884E7-D949-4147-880B-3D37F214B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D2D70905-B0C1-AA4D-B1C6-B75081CFE24D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29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92417175-B172-6A46-AA4E-D7D1A1C272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Further explanation-</a:t>
            </a:r>
            <a:b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Recursion: Factorial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06761701-F0A4-9F45-8678-0BBE2C6DE9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49313" y="1341438"/>
            <a:ext cx="8421687" cy="533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Classic introductory example - Factorial function: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endParaRPr lang="en-US" sz="18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endParaRPr lang="en-US" sz="2000" dirty="0"/>
          </a:p>
        </p:txBody>
      </p:sp>
      <p:graphicFrame>
        <p:nvGraphicFramePr>
          <p:cNvPr id="90116" name="Object 4">
            <a:extLst>
              <a:ext uri="{FF2B5EF4-FFF2-40B4-BE49-F238E27FC236}">
                <a16:creationId xmlns:a16="http://schemas.microsoft.com/office/drawing/2014/main" id="{2C64D7CC-F0C0-C040-9F23-CD3643029B3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1989138"/>
          <a:ext cx="43561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29" name="Equation" r:id="rId4" imgW="641350" imgH="82550" progId="Equation.3">
                  <p:embed/>
                </p:oleObj>
              </mc:Choice>
              <mc:Fallback>
                <p:oleObj name="Equation" r:id="rId4" imgW="641350" imgH="82550" progId="Equation.3">
                  <p:embed/>
                  <p:pic>
                    <p:nvPicPr>
                      <p:cNvPr id="90116" name="Object 4">
                        <a:extLst>
                          <a:ext uri="{FF2B5EF4-FFF2-40B4-BE49-F238E27FC236}">
                            <a16:creationId xmlns:a16="http://schemas.microsoft.com/office/drawing/2014/main" id="{2C64D7CC-F0C0-C040-9F23-CD3643029B3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989138"/>
                        <a:ext cx="43561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22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7" name="Object 5">
            <a:extLst>
              <a:ext uri="{FF2B5EF4-FFF2-40B4-BE49-F238E27FC236}">
                <a16:creationId xmlns:a16="http://schemas.microsoft.com/office/drawing/2014/main" id="{30578C43-106B-9148-B0D3-221CCA9F2F9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3638" y="3284538"/>
          <a:ext cx="10366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30" name="Equation" r:id="rId6" imgW="152400" imgH="69850" progId="Equation.3">
                  <p:embed/>
                </p:oleObj>
              </mc:Choice>
              <mc:Fallback>
                <p:oleObj name="Equation" r:id="rId6" imgW="152400" imgH="69850" progId="Equation.3">
                  <p:embed/>
                  <p:pic>
                    <p:nvPicPr>
                      <p:cNvPr id="90117" name="Object 5">
                        <a:extLst>
                          <a:ext uri="{FF2B5EF4-FFF2-40B4-BE49-F238E27FC236}">
                            <a16:creationId xmlns:a16="http://schemas.microsoft.com/office/drawing/2014/main" id="{30578C43-106B-9148-B0D3-221CCA9F2F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638" y="3284538"/>
                        <a:ext cx="1036637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8" name="Object 7">
            <a:extLst>
              <a:ext uri="{FF2B5EF4-FFF2-40B4-BE49-F238E27FC236}">
                <a16:creationId xmlns:a16="http://schemas.microsoft.com/office/drawing/2014/main" id="{9B88F5F2-9A14-4548-8622-49E33C30349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2708275"/>
          <a:ext cx="29337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31" name="Equation" r:id="rId8" imgW="431800" imgH="82550" progId="Equation.3">
                  <p:embed/>
                </p:oleObj>
              </mc:Choice>
              <mc:Fallback>
                <p:oleObj name="Equation" r:id="rId8" imgW="431800" imgH="82550" progId="Equation.3">
                  <p:embed/>
                  <p:pic>
                    <p:nvPicPr>
                      <p:cNvPr id="90118" name="Object 7">
                        <a:extLst>
                          <a:ext uri="{FF2B5EF4-FFF2-40B4-BE49-F238E27FC236}">
                            <a16:creationId xmlns:a16="http://schemas.microsoft.com/office/drawing/2014/main" id="{9B88F5F2-9A14-4548-8622-49E33C3034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708275"/>
                        <a:ext cx="29337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6" name="Rectangle 8">
            <a:extLst>
              <a:ext uri="{FF2B5EF4-FFF2-40B4-BE49-F238E27FC236}">
                <a16:creationId xmlns:a16="http://schemas.microsoft.com/office/drawing/2014/main" id="{7A1CF831-B270-A544-BE25-301E42BC8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888" y="4419600"/>
            <a:ext cx="22288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r>
              <a:rPr lang="en-US" sz="2400" dirty="0">
                <a:latin typeface="Geneva" charset="0"/>
                <a:ea typeface="ＭＳ Ｐゴシック" charset="0"/>
                <a:cs typeface="ＭＳ Ｐゴシック" charset="0"/>
              </a:rPr>
              <a:t>for n&gt;=1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SzPct val="125000"/>
              <a:buFont typeface="Times New Roman" charset="0"/>
              <a:buNone/>
              <a:defRPr/>
            </a:pPr>
            <a:endParaRPr lang="en-US" sz="20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135000"/>
              <a:buFont typeface="Times New Roman" charset="0"/>
              <a:buNone/>
              <a:defRPr/>
            </a:pPr>
            <a:endParaRPr lang="en-US" sz="2400" dirty="0">
              <a:latin typeface="Genev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0120" name="Rectangle 1">
            <a:extLst>
              <a:ext uri="{FF2B5EF4-FFF2-40B4-BE49-F238E27FC236}">
                <a16:creationId xmlns:a16="http://schemas.microsoft.com/office/drawing/2014/main" id="{B81DDF80-3F48-A642-8227-F3A24541C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938" y="3429000"/>
            <a:ext cx="36877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stopping condition, or base case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90121" name="Rectangle 2">
            <a:extLst>
              <a:ext uri="{FF2B5EF4-FFF2-40B4-BE49-F238E27FC236}">
                <a16:creationId xmlns:a16="http://schemas.microsoft.com/office/drawing/2014/main" id="{8E2C3FDD-0DF1-5143-AFBC-0DE326E0B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2288" y="2781300"/>
            <a:ext cx="1724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ZA" altLang="en-US">
                <a:solidFill>
                  <a:srgbClr val="FF0000"/>
                </a:solidFill>
              </a:rPr>
              <a:t># recursive call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76B913-F7F1-AD4F-B473-198B0DD57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3638" y="4437063"/>
            <a:ext cx="3960812" cy="720725"/>
          </a:xfrm>
          <a:prstGeom prst="rect">
            <a:avLst/>
          </a:prstGeom>
          <a:gradFill rotWithShape="1">
            <a:gsLst>
              <a:gs pos="0">
                <a:srgbClr val="F4FFE1"/>
              </a:gs>
              <a:gs pos="64999">
                <a:srgbClr val="E2FFB4"/>
              </a:gs>
              <a:gs pos="100000">
                <a:srgbClr val="D7FF92"/>
              </a:gs>
            </a:gsLst>
            <a:lin ang="5400000" scaled="1"/>
          </a:gradFill>
          <a:ln w="9525">
            <a:solidFill>
              <a:srgbClr val="93C6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120</a:t>
            </a:r>
          </a:p>
        </p:txBody>
      </p:sp>
    </p:spTree>
    <p:extLst>
      <p:ext uri="{BB962C8B-B14F-4D97-AF65-F5344CB8AC3E}">
        <p14:creationId xmlns:p14="http://schemas.microsoft.com/office/powerpoint/2010/main" val="330344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1A23C-C572-A94A-BC12-0D2B6977F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360A4EAF-5523-0A4F-9162-3801C330D01C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3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2210" name="Rectangle 2">
            <a:extLst>
              <a:ext uri="{FF2B5EF4-FFF2-40B4-BE49-F238E27FC236}">
                <a16:creationId xmlns:a16="http://schemas.microsoft.com/office/drawing/2014/main" id="{B1549D76-2421-9D4C-B986-C098DAEA31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3150" y="0"/>
            <a:ext cx="8421688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Concept: Recursion</a:t>
            </a:r>
          </a:p>
        </p:txBody>
      </p:sp>
      <p:sp>
        <p:nvSpPr>
          <p:cNvPr id="222211" name="Rectangle 3">
            <a:extLst>
              <a:ext uri="{FF2B5EF4-FFF2-40B4-BE49-F238E27FC236}">
                <a16:creationId xmlns:a16="http://schemas.microsoft.com/office/drawing/2014/main" id="{E0400638-A722-E848-9D1C-604D662A73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614988" y="1981200"/>
            <a:ext cx="4127500" cy="41148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/>
              <a:t>A visual form of recursion known as the </a:t>
            </a:r>
            <a:r>
              <a:rPr lang="en-US" dirty="0" err="1"/>
              <a:t>Droste</a:t>
            </a:r>
            <a:r>
              <a:rPr lang="en-US" dirty="0"/>
              <a:t> effect.</a:t>
            </a:r>
          </a:p>
        </p:txBody>
      </p:sp>
      <p:pic>
        <p:nvPicPr>
          <p:cNvPr id="222213" name="Picture 5">
            <a:extLst>
              <a:ext uri="{FF2B5EF4-FFF2-40B4-BE49-F238E27FC236}">
                <a16:creationId xmlns:a16="http://schemas.microsoft.com/office/drawing/2014/main" id="{9BFFBD0A-C708-544E-9179-4DA21903B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4138" y="1412875"/>
            <a:ext cx="3540125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>
            <a:extLst>
              <a:ext uri="{FF2B5EF4-FFF2-40B4-BE49-F238E27FC236}">
                <a16:creationId xmlns:a16="http://schemas.microsoft.com/office/drawing/2014/main" id="{FD533608-0C97-AA48-90E2-B1F5CAFE534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225425"/>
            <a:ext cx="8909050" cy="7762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27512" rIns="0" bIns="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ZA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Iterative solution: Factorial function</a:t>
            </a:r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A01E0D04-4A7E-8E4C-9688-7A485C7F12C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704850" y="1628775"/>
            <a:ext cx="8909050" cy="48387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7056" rIns="0" bIns="0"/>
          <a:lstStyle/>
          <a:p>
            <a:pPr>
              <a:buFont typeface="Times New Roman" charset="0"/>
              <a:buNone/>
              <a:defRPr/>
            </a:pPr>
            <a:r>
              <a:rPr lang="en-US" dirty="0" err="1"/>
              <a:t>def</a:t>
            </a:r>
            <a:r>
              <a:rPr lang="en-US" dirty="0"/>
              <a:t> fact(n):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f=1</a:t>
            </a:r>
          </a:p>
          <a:p>
            <a:pPr>
              <a:buFont typeface="Times New Roman" charset="0"/>
              <a:buNone/>
              <a:defRPr/>
            </a:pPr>
            <a:r>
              <a:rPr lang="it-IT" dirty="0"/>
              <a:t>    for i in </a:t>
            </a:r>
            <a:r>
              <a:rPr lang="it-IT" dirty="0" err="1"/>
              <a:t>range</a:t>
            </a:r>
            <a:r>
              <a:rPr lang="it-IT" dirty="0"/>
              <a:t>(1,n+1):</a:t>
            </a:r>
          </a:p>
          <a:p>
            <a:pPr>
              <a:buFont typeface="Times New Roman" charset="0"/>
              <a:buNone/>
              <a:defRPr/>
            </a:pPr>
            <a:r>
              <a:rPr lang="it-IT" dirty="0"/>
              <a:t>        </a:t>
            </a:r>
            <a:r>
              <a:rPr lang="it-IT" dirty="0" err="1"/>
              <a:t>f</a:t>
            </a:r>
            <a:r>
              <a:rPr lang="it-IT" dirty="0"/>
              <a:t>=</a:t>
            </a:r>
            <a:r>
              <a:rPr lang="it-IT" dirty="0" err="1"/>
              <a:t>f</a:t>
            </a:r>
            <a:r>
              <a:rPr lang="it-IT" dirty="0"/>
              <a:t>*i</a:t>
            </a:r>
          </a:p>
          <a:p>
            <a:pPr>
              <a:buFont typeface="Times New Roman" charset="0"/>
              <a:buNone/>
              <a:defRPr/>
            </a:pPr>
            <a:r>
              <a:rPr lang="it-IT" dirty="0"/>
              <a:t>    </a:t>
            </a:r>
            <a:r>
              <a:rPr lang="it-IT" dirty="0" err="1"/>
              <a:t>return</a:t>
            </a:r>
            <a:r>
              <a:rPr lang="it-IT" dirty="0"/>
              <a:t> </a:t>
            </a:r>
            <a:r>
              <a:rPr lang="it-IT" dirty="0" err="1"/>
              <a:t>f</a:t>
            </a:r>
            <a:endParaRPr lang="it-IT" dirty="0"/>
          </a:p>
          <a:p>
            <a:pPr marL="0" indent="0">
              <a:lnSpc>
                <a:spcPct val="98000"/>
              </a:lnSpc>
              <a:buFont typeface="Times New Roman" charset="0"/>
              <a:buNone/>
              <a:tabLst>
                <a:tab pos="119063" algn="l"/>
                <a:tab pos="576263" algn="l"/>
                <a:tab pos="1033463" algn="l"/>
                <a:tab pos="1490663" algn="l"/>
                <a:tab pos="1947863" algn="l"/>
                <a:tab pos="2405063" algn="l"/>
                <a:tab pos="2862263" algn="l"/>
                <a:tab pos="3319463" algn="l"/>
                <a:tab pos="3776663" algn="l"/>
                <a:tab pos="4233863" algn="l"/>
                <a:tab pos="4691063" algn="l"/>
                <a:tab pos="5148263" algn="l"/>
                <a:tab pos="5605463" algn="l"/>
                <a:tab pos="6062663" algn="l"/>
                <a:tab pos="6519863" algn="l"/>
                <a:tab pos="6977063" algn="l"/>
                <a:tab pos="7434263" algn="l"/>
                <a:tab pos="7891463" algn="l"/>
                <a:tab pos="8348663" algn="l"/>
                <a:tab pos="8805863" algn="l"/>
              </a:tabLst>
              <a:defRPr/>
            </a:pPr>
            <a:endParaRPr lang="en-ZA" dirty="0">
              <a:latin typeface="FreeMono" charset="0"/>
            </a:endParaRPr>
          </a:p>
          <a:p>
            <a:pPr marL="0" indent="0">
              <a:lnSpc>
                <a:spcPct val="98000"/>
              </a:lnSpc>
              <a:buFont typeface="Times New Roman" charset="0"/>
              <a:buNone/>
              <a:tabLst>
                <a:tab pos="119063" algn="l"/>
                <a:tab pos="576263" algn="l"/>
                <a:tab pos="1033463" algn="l"/>
                <a:tab pos="1490663" algn="l"/>
                <a:tab pos="1947863" algn="l"/>
                <a:tab pos="2405063" algn="l"/>
                <a:tab pos="2862263" algn="l"/>
                <a:tab pos="3319463" algn="l"/>
                <a:tab pos="3776663" algn="l"/>
                <a:tab pos="4233863" algn="l"/>
                <a:tab pos="4691063" algn="l"/>
                <a:tab pos="5148263" algn="l"/>
                <a:tab pos="5605463" algn="l"/>
                <a:tab pos="6062663" algn="l"/>
                <a:tab pos="6519863" algn="l"/>
                <a:tab pos="6977063" algn="l"/>
                <a:tab pos="7434263" algn="l"/>
                <a:tab pos="7891463" algn="l"/>
                <a:tab pos="8348663" algn="l"/>
                <a:tab pos="8805863" algn="l"/>
              </a:tabLst>
              <a:defRPr/>
            </a:pPr>
            <a:endParaRPr lang="en-ZA" dirty="0">
              <a:latin typeface="FreeMono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1E270-97F7-9145-92FB-43957A877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74638"/>
            <a:ext cx="1658938" cy="555942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>
            <a:normAutofit/>
          </a:bodyPr>
          <a:lstStyle/>
          <a:p>
            <a:r>
              <a:rPr lang="en-US" alt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Figure/ground</a:t>
            </a:r>
            <a:br>
              <a:rPr lang="en-US" alt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altLang="en-US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7586" name="Picture 5" descr="1469833_779003995477670_5667937770729990248_n.jpg">
            <a:extLst>
              <a:ext uri="{FF2B5EF4-FFF2-40B4-BE49-F238E27FC236}">
                <a16:creationId xmlns:a16="http://schemas.microsoft.com/office/drawing/2014/main" id="{4FABAD03-8F90-6043-825B-EAEACA8E88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00" y="0"/>
            <a:ext cx="4954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>
            <a:extLst>
              <a:ext uri="{FF2B5EF4-FFF2-40B4-BE49-F238E27FC236}">
                <a16:creationId xmlns:a16="http://schemas.microsoft.com/office/drawing/2014/main" id="{137AE64F-0A86-024E-90A4-E1E07086D9B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225425"/>
            <a:ext cx="8909050" cy="7762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27512" rIns="0" bIns="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ZA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Checkpoint:  </a:t>
            </a:r>
            <a:r>
              <a:rPr lang="en-ZA" altLang="en-U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Write a recursive function to sum the first n positive integers</a:t>
            </a:r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ED04D986-AF9F-3943-911E-105FF5C7D0A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1196975"/>
            <a:ext cx="8909050" cy="48387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0584" rIns="0" bIns="0"/>
          <a:lstStyle/>
          <a:p>
            <a:pPr marL="0" indent="0">
              <a:lnSpc>
                <a:spcPct val="93000"/>
              </a:lnSpc>
              <a:buClr>
                <a:srgbClr val="666600"/>
              </a:buClr>
              <a:buSzPct val="75000"/>
              <a:buFont typeface="Times New Roman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US" dirty="0"/>
          </a:p>
          <a:p>
            <a:pPr marL="0" indent="0">
              <a:lnSpc>
                <a:spcPct val="93000"/>
              </a:lnSpc>
              <a:buClr>
                <a:srgbClr val="666600"/>
              </a:buClr>
              <a:buSzPct val="75000"/>
              <a:buFont typeface="Times New Roman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dirty="0">
                <a:ln>
                  <a:solidFill>
                    <a:schemeClr val="bg2">
                      <a:lumMod val="50000"/>
                    </a:schemeClr>
                  </a:solidFill>
                </a:ln>
              </a:rPr>
              <a:t>#fill in the code for this function</a:t>
            </a:r>
          </a:p>
          <a:p>
            <a:pPr marL="0" indent="0">
              <a:lnSpc>
                <a:spcPct val="93000"/>
              </a:lnSpc>
              <a:buClr>
                <a:srgbClr val="666600"/>
              </a:buClr>
              <a:buSzPct val="75000"/>
              <a:buFont typeface="Times New Roman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dirty="0" err="1"/>
              <a:t>def</a:t>
            </a:r>
            <a:r>
              <a:rPr lang="en-US" dirty="0"/>
              <a:t> </a:t>
            </a:r>
            <a:r>
              <a:rPr lang="en-US" dirty="0" err="1"/>
              <a:t>sumRec</a:t>
            </a:r>
            <a:r>
              <a:rPr lang="en-US" dirty="0"/>
              <a:t>(n):</a:t>
            </a:r>
          </a:p>
          <a:p>
            <a:pPr marL="0" indent="0">
              <a:lnSpc>
                <a:spcPct val="93000"/>
              </a:lnSpc>
              <a:buClr>
                <a:srgbClr val="666600"/>
              </a:buClr>
              <a:buSzPct val="75000"/>
              <a:buFont typeface="Times New Roman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</a:rPr>
              <a:t>#code goes here</a:t>
            </a:r>
          </a:p>
          <a:p>
            <a:pPr marL="0" indent="0">
              <a:lnSpc>
                <a:spcPct val="93000"/>
              </a:lnSpc>
              <a:buClr>
                <a:srgbClr val="666600"/>
              </a:buClr>
              <a:buSzPct val="75000"/>
              <a:buFont typeface="Times New Roman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dirty="0">
                <a:solidFill>
                  <a:srgbClr val="FF0000"/>
                </a:solidFill>
              </a:rPr>
              <a:t>	#what is the base case?</a:t>
            </a:r>
          </a:p>
          <a:p>
            <a:pPr marL="0" indent="0">
              <a:lnSpc>
                <a:spcPct val="93000"/>
              </a:lnSpc>
              <a:buClr>
                <a:srgbClr val="666600"/>
              </a:buClr>
              <a:buSzPct val="75000"/>
              <a:buFont typeface="Times New Roman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dirty="0">
                <a:solidFill>
                  <a:srgbClr val="FF0000"/>
                </a:solidFill>
              </a:rPr>
              <a:t>	#what is the recursive step?</a:t>
            </a:r>
            <a:endParaRPr lang="en-Z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>
            <a:extLst>
              <a:ext uri="{FF2B5EF4-FFF2-40B4-BE49-F238E27FC236}">
                <a16:creationId xmlns:a16="http://schemas.microsoft.com/office/drawing/2014/main" id="{7AA3A203-8E7F-1A48-A72B-27D6AD93C66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225425"/>
            <a:ext cx="8909050" cy="7762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27512" rIns="0" bIns="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ZA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Iterative solution</a:t>
            </a:r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BB10F46A-EED5-554B-8669-BA56E8E34FE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1196975"/>
            <a:ext cx="8909050" cy="48387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7056" rIns="0" bIns="0"/>
          <a:lstStyle/>
          <a:p>
            <a:pPr marL="0" indent="0">
              <a:lnSpc>
                <a:spcPct val="94000"/>
              </a:lnSpc>
              <a:buFont typeface="Times New Roman" charset="0"/>
              <a:buNone/>
              <a:tabLst>
                <a:tab pos="119063" algn="l"/>
                <a:tab pos="576263" algn="l"/>
                <a:tab pos="1033463" algn="l"/>
                <a:tab pos="1490663" algn="l"/>
                <a:tab pos="1947863" algn="l"/>
                <a:tab pos="2405063" algn="l"/>
                <a:tab pos="2862263" algn="l"/>
                <a:tab pos="3319463" algn="l"/>
                <a:tab pos="3776663" algn="l"/>
                <a:tab pos="4233863" algn="l"/>
                <a:tab pos="4691063" algn="l"/>
                <a:tab pos="5148263" algn="l"/>
                <a:tab pos="5605463" algn="l"/>
                <a:tab pos="6062663" algn="l"/>
                <a:tab pos="6519863" algn="l"/>
                <a:tab pos="6977063" algn="l"/>
                <a:tab pos="7434263" algn="l"/>
                <a:tab pos="7891463" algn="l"/>
                <a:tab pos="8348663" algn="l"/>
                <a:tab pos="8805863" algn="l"/>
              </a:tabLst>
              <a:defRPr/>
            </a:pPr>
            <a:r>
              <a:rPr lang="en-ZA" dirty="0">
                <a:latin typeface="FreeMono" charset="0"/>
              </a:rPr>
              <a:t>def sum (max):</a:t>
            </a:r>
          </a:p>
          <a:p>
            <a:pPr marL="0" indent="0">
              <a:lnSpc>
                <a:spcPct val="98000"/>
              </a:lnSpc>
              <a:buFont typeface="Times New Roman" charset="0"/>
              <a:buNone/>
              <a:tabLst>
                <a:tab pos="119063" algn="l"/>
                <a:tab pos="576263" algn="l"/>
                <a:tab pos="1033463" algn="l"/>
                <a:tab pos="1490663" algn="l"/>
                <a:tab pos="1947863" algn="l"/>
                <a:tab pos="2405063" algn="l"/>
                <a:tab pos="2862263" algn="l"/>
                <a:tab pos="3319463" algn="l"/>
                <a:tab pos="3776663" algn="l"/>
                <a:tab pos="4233863" algn="l"/>
                <a:tab pos="4691063" algn="l"/>
                <a:tab pos="5148263" algn="l"/>
                <a:tab pos="5605463" algn="l"/>
                <a:tab pos="6062663" algn="l"/>
                <a:tab pos="6519863" algn="l"/>
                <a:tab pos="6977063" algn="l"/>
                <a:tab pos="7434263" algn="l"/>
                <a:tab pos="7891463" algn="l"/>
                <a:tab pos="8348663" algn="l"/>
                <a:tab pos="8805863" algn="l"/>
              </a:tabLst>
              <a:defRPr/>
            </a:pPr>
            <a:r>
              <a:rPr lang="en-ZA" dirty="0">
                <a:latin typeface="FreeMono" charset="0"/>
              </a:rPr>
              <a:t>   sum = 0</a:t>
            </a:r>
          </a:p>
          <a:p>
            <a:pPr marL="0" indent="0">
              <a:lnSpc>
                <a:spcPct val="98000"/>
              </a:lnSpc>
              <a:buFont typeface="Times New Roman" charset="0"/>
              <a:buNone/>
              <a:tabLst>
                <a:tab pos="119063" algn="l"/>
                <a:tab pos="576263" algn="l"/>
                <a:tab pos="1033463" algn="l"/>
                <a:tab pos="1490663" algn="l"/>
                <a:tab pos="1947863" algn="l"/>
                <a:tab pos="2405063" algn="l"/>
                <a:tab pos="2862263" algn="l"/>
                <a:tab pos="3319463" algn="l"/>
                <a:tab pos="3776663" algn="l"/>
                <a:tab pos="4233863" algn="l"/>
                <a:tab pos="4691063" algn="l"/>
                <a:tab pos="5148263" algn="l"/>
                <a:tab pos="5605463" algn="l"/>
                <a:tab pos="6062663" algn="l"/>
                <a:tab pos="6519863" algn="l"/>
                <a:tab pos="6977063" algn="l"/>
                <a:tab pos="7434263" algn="l"/>
                <a:tab pos="7891463" algn="l"/>
                <a:tab pos="8348663" algn="l"/>
                <a:tab pos="8805863" algn="l"/>
              </a:tabLst>
              <a:defRPr/>
            </a:pPr>
            <a:r>
              <a:rPr lang="en-ZA" dirty="0">
                <a:latin typeface="FreeMono" charset="0"/>
              </a:rPr>
              <a:t>   for a in range(max+1):</a:t>
            </a:r>
          </a:p>
          <a:p>
            <a:pPr marL="0" indent="0">
              <a:lnSpc>
                <a:spcPct val="98000"/>
              </a:lnSpc>
              <a:buFont typeface="Times New Roman" charset="0"/>
              <a:buNone/>
              <a:tabLst>
                <a:tab pos="119063" algn="l"/>
                <a:tab pos="576263" algn="l"/>
                <a:tab pos="1033463" algn="l"/>
                <a:tab pos="1490663" algn="l"/>
                <a:tab pos="1947863" algn="l"/>
                <a:tab pos="2405063" algn="l"/>
                <a:tab pos="2862263" algn="l"/>
                <a:tab pos="3319463" algn="l"/>
                <a:tab pos="3776663" algn="l"/>
                <a:tab pos="4233863" algn="l"/>
                <a:tab pos="4691063" algn="l"/>
                <a:tab pos="5148263" algn="l"/>
                <a:tab pos="5605463" algn="l"/>
                <a:tab pos="6062663" algn="l"/>
                <a:tab pos="6519863" algn="l"/>
                <a:tab pos="6977063" algn="l"/>
                <a:tab pos="7434263" algn="l"/>
                <a:tab pos="7891463" algn="l"/>
                <a:tab pos="8348663" algn="l"/>
                <a:tab pos="8805863" algn="l"/>
              </a:tabLst>
              <a:defRPr/>
            </a:pPr>
            <a:r>
              <a:rPr lang="en-ZA" dirty="0">
                <a:latin typeface="FreeMono" charset="0"/>
              </a:rPr>
              <a:t>      sum += a</a:t>
            </a:r>
          </a:p>
          <a:p>
            <a:pPr marL="0" indent="0">
              <a:lnSpc>
                <a:spcPct val="98000"/>
              </a:lnSpc>
              <a:buFont typeface="Times New Roman" charset="0"/>
              <a:buNone/>
              <a:tabLst>
                <a:tab pos="119063" algn="l"/>
                <a:tab pos="576263" algn="l"/>
                <a:tab pos="1033463" algn="l"/>
                <a:tab pos="1490663" algn="l"/>
                <a:tab pos="1947863" algn="l"/>
                <a:tab pos="2405063" algn="l"/>
                <a:tab pos="2862263" algn="l"/>
                <a:tab pos="3319463" algn="l"/>
                <a:tab pos="3776663" algn="l"/>
                <a:tab pos="4233863" algn="l"/>
                <a:tab pos="4691063" algn="l"/>
                <a:tab pos="5148263" algn="l"/>
                <a:tab pos="5605463" algn="l"/>
                <a:tab pos="6062663" algn="l"/>
                <a:tab pos="6519863" algn="l"/>
                <a:tab pos="6977063" algn="l"/>
                <a:tab pos="7434263" algn="l"/>
                <a:tab pos="7891463" algn="l"/>
                <a:tab pos="8348663" algn="l"/>
                <a:tab pos="8805863" algn="l"/>
              </a:tabLst>
              <a:defRPr/>
            </a:pPr>
            <a:r>
              <a:rPr lang="en-ZA" dirty="0">
                <a:latin typeface="FreeMono" charset="0"/>
              </a:rPr>
              <a:t>   return sum</a:t>
            </a:r>
          </a:p>
          <a:p>
            <a:pPr marL="0" indent="0">
              <a:lnSpc>
                <a:spcPct val="98000"/>
              </a:lnSpc>
              <a:buFont typeface="Times New Roman" charset="0"/>
              <a:buNone/>
              <a:tabLst>
                <a:tab pos="119063" algn="l"/>
                <a:tab pos="576263" algn="l"/>
                <a:tab pos="1033463" algn="l"/>
                <a:tab pos="1490663" algn="l"/>
                <a:tab pos="1947863" algn="l"/>
                <a:tab pos="2405063" algn="l"/>
                <a:tab pos="2862263" algn="l"/>
                <a:tab pos="3319463" algn="l"/>
                <a:tab pos="3776663" algn="l"/>
                <a:tab pos="4233863" algn="l"/>
                <a:tab pos="4691063" algn="l"/>
                <a:tab pos="5148263" algn="l"/>
                <a:tab pos="5605463" algn="l"/>
                <a:tab pos="6062663" algn="l"/>
                <a:tab pos="6519863" algn="l"/>
                <a:tab pos="6977063" algn="l"/>
                <a:tab pos="7434263" algn="l"/>
                <a:tab pos="7891463" algn="l"/>
                <a:tab pos="8348663" algn="l"/>
                <a:tab pos="8805863" algn="l"/>
              </a:tabLst>
              <a:defRPr/>
            </a:pPr>
            <a:endParaRPr lang="en-ZA" dirty="0">
              <a:latin typeface="FreeMono" charset="0"/>
            </a:endParaRPr>
          </a:p>
          <a:p>
            <a:pPr marL="0" indent="0">
              <a:lnSpc>
                <a:spcPct val="98000"/>
              </a:lnSpc>
              <a:buFont typeface="Times New Roman" charset="0"/>
              <a:buNone/>
              <a:tabLst>
                <a:tab pos="119063" algn="l"/>
                <a:tab pos="576263" algn="l"/>
                <a:tab pos="1033463" algn="l"/>
                <a:tab pos="1490663" algn="l"/>
                <a:tab pos="1947863" algn="l"/>
                <a:tab pos="2405063" algn="l"/>
                <a:tab pos="2862263" algn="l"/>
                <a:tab pos="3319463" algn="l"/>
                <a:tab pos="3776663" algn="l"/>
                <a:tab pos="4233863" algn="l"/>
                <a:tab pos="4691063" algn="l"/>
                <a:tab pos="5148263" algn="l"/>
                <a:tab pos="5605463" algn="l"/>
                <a:tab pos="6062663" algn="l"/>
                <a:tab pos="6519863" algn="l"/>
                <a:tab pos="6977063" algn="l"/>
                <a:tab pos="7434263" algn="l"/>
                <a:tab pos="7891463" algn="l"/>
                <a:tab pos="8348663" algn="l"/>
                <a:tab pos="8805863" algn="l"/>
              </a:tabLst>
              <a:defRPr/>
            </a:pPr>
            <a:endParaRPr lang="en-ZA" dirty="0">
              <a:latin typeface="FreeMono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6231-0E9B-1140-9CA3-5B572709E45E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Fun with recursion</a:t>
            </a:r>
          </a:p>
        </p:txBody>
      </p:sp>
      <p:pic>
        <p:nvPicPr>
          <p:cNvPr id="5" name="Content Placeholder 4" descr="Screenshot 2016-04-21 09.48.46.png">
            <a:extLst>
              <a:ext uri="{FF2B5EF4-FFF2-40B4-BE49-F238E27FC236}">
                <a16:creationId xmlns:a16="http://schemas.microsoft.com/office/drawing/2014/main" id="{3833CD39-0620-E84A-993E-4DA4E2B22E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9021" b="-29021"/>
          <a:stretch>
            <a:fillRect/>
          </a:stretch>
        </p:blipFill>
        <p:spPr>
          <a:xfrm>
            <a:off x="1425575" y="620713"/>
            <a:ext cx="7942263" cy="439261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66563" name="Picture 5" descr="beerWall-2.jpg">
            <a:extLst>
              <a:ext uri="{FF2B5EF4-FFF2-40B4-BE49-F238E27FC236}">
                <a16:creationId xmlns:a16="http://schemas.microsoft.com/office/drawing/2014/main" id="{E876C005-99EA-B548-8344-5A80904E9E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9900" y="4149725"/>
            <a:ext cx="3433763" cy="258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4" name="Picture 6" descr="imgres.png">
            <a:extLst>
              <a:ext uri="{FF2B5EF4-FFF2-40B4-BE49-F238E27FC236}">
                <a16:creationId xmlns:a16="http://schemas.microsoft.com/office/drawing/2014/main" id="{C20FFF1B-8E5A-9548-8D76-E2E644A6E4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5525" y="33338"/>
            <a:ext cx="2973388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81149-7183-D34B-BD69-7E538B7377D8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Checkpoint from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1D681-37A6-FC45-B538-65A52D863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196975"/>
            <a:ext cx="8994775" cy="53276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/>
              <a:t>Rewrite the code for the function Enigma(</a:t>
            </a:r>
            <a:r>
              <a:rPr lang="en-US" dirty="0" err="1"/>
              <a:t>lst</a:t>
            </a:r>
            <a:r>
              <a:rPr lang="en-US" dirty="0"/>
              <a:t>, item) so that it works as follows. This function should return True if every element in </a:t>
            </a:r>
            <a:r>
              <a:rPr lang="en-US" dirty="0" err="1"/>
              <a:t>lst</a:t>
            </a:r>
            <a:r>
              <a:rPr lang="en-US" dirty="0"/>
              <a:t> is greater than item.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For example (in the Python3 interpreter):</a:t>
            </a:r>
          </a:p>
          <a:p>
            <a:pPr>
              <a:buFont typeface="Times New Roman" charset="0"/>
              <a:buNone/>
              <a:defRPr/>
            </a:pPr>
            <a:r>
              <a:rPr lang="en-US" sz="2000" dirty="0">
                <a:latin typeface="Courier"/>
                <a:cs typeface="Courier"/>
              </a:rPr>
              <a:t>&gt;&gt;&gt;Enigma(["</a:t>
            </a:r>
            <a:r>
              <a:rPr lang="en-US" sz="2000" dirty="0" err="1">
                <a:latin typeface="Courier"/>
                <a:cs typeface="Courier"/>
              </a:rPr>
              <a:t>buffalo","zebra","goldfish</a:t>
            </a:r>
            <a:r>
              <a:rPr lang="en-US" sz="2000" dirty="0">
                <a:latin typeface="Courier"/>
                <a:cs typeface="Courier"/>
              </a:rPr>
              <a:t>"],"aardvark")</a:t>
            </a:r>
          </a:p>
          <a:p>
            <a:pPr>
              <a:buFont typeface="Times New Roman" charset="0"/>
              <a:buNone/>
              <a:defRPr/>
            </a:pPr>
            <a:r>
              <a:rPr lang="en-US" sz="2000" dirty="0">
                <a:latin typeface="Courier"/>
                <a:cs typeface="Courier"/>
              </a:rPr>
              <a:t>&gt;&gt;&gt;True</a:t>
            </a:r>
          </a:p>
          <a:p>
            <a:pPr>
              <a:buFont typeface="Times New Roman" charset="0"/>
              <a:buNone/>
              <a:defRPr/>
            </a:pPr>
            <a:r>
              <a:rPr lang="en-US" sz="2000" dirty="0">
                <a:latin typeface="Courier"/>
                <a:cs typeface="Courier"/>
              </a:rPr>
              <a:t>&gt;&gt;&gt;Enigma([1,2,3,1,5,6],3)</a:t>
            </a:r>
          </a:p>
          <a:p>
            <a:pPr>
              <a:buFont typeface="Times New Roman" charset="0"/>
              <a:buNone/>
              <a:defRPr/>
            </a:pPr>
            <a:r>
              <a:rPr lang="en-US" sz="2000" dirty="0">
                <a:latin typeface="Courier"/>
                <a:cs typeface="Courier"/>
              </a:rPr>
              <a:t>&gt;&gt;&gt;False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7E41D-6DB0-0B44-A557-B091802FF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046" y="-36512"/>
            <a:ext cx="8907463" cy="123348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Checkpoint from arrays: do recursive version!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BECCA-5635-E149-BC17-F465AFF37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196975"/>
            <a:ext cx="8994775" cy="53276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/>
              <a:t>Rewrite the code for the function Enigma(</a:t>
            </a:r>
            <a:r>
              <a:rPr lang="en-US" dirty="0" err="1"/>
              <a:t>lst</a:t>
            </a:r>
            <a:r>
              <a:rPr lang="en-US" dirty="0"/>
              <a:t>, item) so that it works as follows. This function should return True if every element in </a:t>
            </a:r>
            <a:r>
              <a:rPr lang="en-US" dirty="0" err="1"/>
              <a:t>lst</a:t>
            </a:r>
            <a:r>
              <a:rPr lang="en-US" dirty="0"/>
              <a:t> is greater than item.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For example (in the Python3 interpreter):</a:t>
            </a:r>
          </a:p>
          <a:p>
            <a:pPr>
              <a:buFont typeface="Times New Roman" charset="0"/>
              <a:buNone/>
              <a:defRPr/>
            </a:pPr>
            <a:r>
              <a:rPr lang="en-US" sz="2000" dirty="0">
                <a:latin typeface="Courier"/>
                <a:cs typeface="Courier"/>
              </a:rPr>
              <a:t>&gt;&gt;&gt;Enigma(["</a:t>
            </a:r>
            <a:r>
              <a:rPr lang="en-US" sz="2000" dirty="0" err="1">
                <a:latin typeface="Courier"/>
                <a:cs typeface="Courier"/>
              </a:rPr>
              <a:t>buffalo","zebra","goldfish</a:t>
            </a:r>
            <a:r>
              <a:rPr lang="en-US" sz="2000" dirty="0">
                <a:latin typeface="Courier"/>
                <a:cs typeface="Courier"/>
              </a:rPr>
              <a:t>"],"aardvark")</a:t>
            </a:r>
          </a:p>
          <a:p>
            <a:pPr>
              <a:buFont typeface="Times New Roman" charset="0"/>
              <a:buNone/>
              <a:defRPr/>
            </a:pPr>
            <a:r>
              <a:rPr lang="en-US" sz="2000" dirty="0">
                <a:latin typeface="Courier"/>
                <a:cs typeface="Courier"/>
              </a:rPr>
              <a:t>&gt;&gt;&gt;True</a:t>
            </a:r>
          </a:p>
          <a:p>
            <a:pPr>
              <a:buFont typeface="Times New Roman" charset="0"/>
              <a:buNone/>
              <a:defRPr/>
            </a:pPr>
            <a:r>
              <a:rPr lang="en-US" sz="2000" dirty="0">
                <a:latin typeface="Courier"/>
                <a:cs typeface="Courier"/>
              </a:rPr>
              <a:t>&gt;&gt;&gt;Enigma([1,2,3,1,5,6],3)</a:t>
            </a:r>
          </a:p>
          <a:p>
            <a:pPr>
              <a:buFont typeface="Times New Roman" charset="0"/>
              <a:buNone/>
              <a:defRPr/>
            </a:pPr>
            <a:r>
              <a:rPr lang="en-US" sz="2000" dirty="0">
                <a:latin typeface="Courier"/>
                <a:cs typeface="Courier"/>
              </a:rPr>
              <a:t>&gt;&gt;&gt;False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01EAAE-4735-2B48-B4C7-81AB6A841D51}"/>
              </a:ext>
            </a:extLst>
          </p:cNvPr>
          <p:cNvSpPr/>
          <p:nvPr/>
        </p:nvSpPr>
        <p:spPr>
          <a:xfrm>
            <a:off x="1209378" y="4869160"/>
            <a:ext cx="8424935" cy="937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dirty="0">
                <a:solidFill>
                  <a:srgbClr val="C42275"/>
                </a:solidFill>
                <a:latin typeface="Menlo" panose="020B0609030804020204" pitchFamily="49" charset="0"/>
              </a:rPr>
              <a:t>def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 enigma(</a:t>
            </a:r>
            <a:r>
              <a:rPr lang="en-ZA" dirty="0" err="1">
                <a:solidFill>
                  <a:srgbClr val="000000"/>
                </a:solidFill>
                <a:latin typeface="Menlo" panose="020B0609030804020204" pitchFamily="49" charset="0"/>
              </a:rPr>
              <a:t>lst,item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):</a:t>
            </a:r>
          </a:p>
          <a:p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    </a:t>
            </a:r>
            <a:r>
              <a:rPr lang="en-ZA" dirty="0">
                <a:solidFill>
                  <a:srgbClr val="C42275"/>
                </a:solidFill>
                <a:latin typeface="Menlo" panose="020B0609030804020204" pitchFamily="49" charset="0"/>
              </a:rPr>
              <a:t>if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 </a:t>
            </a:r>
            <a:r>
              <a:rPr lang="en-ZA" dirty="0" err="1">
                <a:solidFill>
                  <a:srgbClr val="000000"/>
                </a:solidFill>
                <a:latin typeface="Menlo" panose="020B0609030804020204" pitchFamily="49" charset="0"/>
              </a:rPr>
              <a:t>lst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==[]: </a:t>
            </a:r>
            <a:r>
              <a:rPr lang="en-ZA" dirty="0">
                <a:solidFill>
                  <a:srgbClr val="C42275"/>
                </a:solidFill>
                <a:latin typeface="Menlo" panose="020B0609030804020204" pitchFamily="49" charset="0"/>
              </a:rPr>
              <a:t>return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 True </a:t>
            </a:r>
            <a:r>
              <a:rPr lang="en-ZA" dirty="0">
                <a:solidFill>
                  <a:srgbClr val="1E9421"/>
                </a:solidFill>
                <a:latin typeface="Menlo" panose="020B0609030804020204" pitchFamily="49" charset="0"/>
              </a:rPr>
              <a:t>#stopping case 1</a:t>
            </a:r>
            <a:endParaRPr lang="en-ZA" dirty="0">
              <a:solidFill>
                <a:srgbClr val="000000"/>
              </a:solidFill>
              <a:latin typeface="Menlo" panose="020B0609030804020204" pitchFamily="49" charset="0"/>
            </a:endParaRPr>
          </a:p>
          <a:p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    </a:t>
            </a:r>
            <a:r>
              <a:rPr lang="en-ZA" dirty="0">
                <a:solidFill>
                  <a:srgbClr val="C42275"/>
                </a:solidFill>
                <a:latin typeface="Menlo" panose="020B0609030804020204" pitchFamily="49" charset="0"/>
              </a:rPr>
              <a:t>if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 </a:t>
            </a:r>
            <a:r>
              <a:rPr lang="en-ZA" dirty="0" err="1">
                <a:solidFill>
                  <a:srgbClr val="000000"/>
                </a:solidFill>
                <a:latin typeface="Menlo" panose="020B0609030804020204" pitchFamily="49" charset="0"/>
              </a:rPr>
              <a:t>lst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[</a:t>
            </a:r>
            <a:r>
              <a:rPr lang="en-ZA" dirty="0">
                <a:solidFill>
                  <a:srgbClr val="0435FF"/>
                </a:solidFill>
                <a:latin typeface="Menlo" panose="020B0609030804020204" pitchFamily="49" charset="0"/>
              </a:rPr>
              <a:t>0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]&lt;= item: </a:t>
            </a:r>
            <a:r>
              <a:rPr lang="en-ZA" dirty="0">
                <a:solidFill>
                  <a:srgbClr val="C42275"/>
                </a:solidFill>
                <a:latin typeface="Menlo" panose="020B0609030804020204" pitchFamily="49" charset="0"/>
              </a:rPr>
              <a:t>return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 False </a:t>
            </a:r>
            <a:r>
              <a:rPr lang="en-ZA" dirty="0">
                <a:solidFill>
                  <a:srgbClr val="1E9421"/>
                </a:solidFill>
                <a:latin typeface="Menlo" panose="020B0609030804020204" pitchFamily="49" charset="0"/>
              </a:rPr>
              <a:t>#stopping case 2</a:t>
            </a:r>
            <a:endParaRPr lang="en-ZA" dirty="0">
              <a:solidFill>
                <a:srgbClr val="000000"/>
              </a:solidFill>
              <a:latin typeface="Menlo" panose="020B0609030804020204" pitchFamily="49" charset="0"/>
            </a:endParaRPr>
          </a:p>
          <a:p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    </a:t>
            </a:r>
            <a:r>
              <a:rPr lang="en-ZA" dirty="0">
                <a:solidFill>
                  <a:srgbClr val="C42275"/>
                </a:solidFill>
                <a:latin typeface="Menlo" panose="020B0609030804020204" pitchFamily="49" charset="0"/>
              </a:rPr>
              <a:t>return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 enigma(</a:t>
            </a:r>
            <a:r>
              <a:rPr lang="en-ZA" dirty="0" err="1">
                <a:solidFill>
                  <a:srgbClr val="000000"/>
                </a:solidFill>
                <a:latin typeface="Menlo" panose="020B0609030804020204" pitchFamily="49" charset="0"/>
              </a:rPr>
              <a:t>lst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[</a:t>
            </a:r>
            <a:r>
              <a:rPr lang="en-ZA" dirty="0">
                <a:solidFill>
                  <a:srgbClr val="0435FF"/>
                </a:solidFill>
                <a:latin typeface="Menlo" panose="020B0609030804020204" pitchFamily="49" charset="0"/>
              </a:rPr>
              <a:t>1</a:t>
            </a:r>
            <a:r>
              <a:rPr lang="en-ZA" dirty="0">
                <a:solidFill>
                  <a:srgbClr val="000000"/>
                </a:solidFill>
                <a:latin typeface="Menlo" panose="020B0609030804020204" pitchFamily="49" charset="0"/>
              </a:rPr>
              <a:t>:],item) </a:t>
            </a:r>
            <a:r>
              <a:rPr lang="en-ZA" dirty="0">
                <a:solidFill>
                  <a:srgbClr val="1E9421"/>
                </a:solidFill>
                <a:latin typeface="Menlo" panose="020B0609030804020204" pitchFamily="49" charset="0"/>
              </a:rPr>
              <a:t>#recursive case</a:t>
            </a:r>
            <a:endParaRPr lang="en-ZA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>
            <a:extLst>
              <a:ext uri="{FF2B5EF4-FFF2-40B4-BE49-F238E27FC236}">
                <a16:creationId xmlns:a16="http://schemas.microsoft.com/office/drawing/2014/main" id="{B0352E83-9012-C841-906D-BA5A53B6949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225425"/>
            <a:ext cx="8909050" cy="7762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27512" rIns="0" bIns="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ZA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More Recursion Problems</a:t>
            </a:r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382D31EE-1E58-8648-8243-260E9784AD2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1196975"/>
            <a:ext cx="8909050" cy="48387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0584" rIns="0" bIns="0"/>
          <a:lstStyle/>
          <a:p>
            <a:pPr marL="334963" indent="-334963">
              <a:lnSpc>
                <a:spcPct val="93000"/>
              </a:lnSpc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Calculate </a:t>
            </a:r>
            <a:r>
              <a:rPr lang="en-ZA" altLang="en-US" dirty="0" err="1"/>
              <a:t>x</a:t>
            </a:r>
            <a:r>
              <a:rPr lang="en-ZA" altLang="en-US" baseline="30000" dirty="0" err="1"/>
              <a:t>n</a:t>
            </a:r>
            <a:endParaRPr lang="en-ZA" altLang="en-US" dirty="0"/>
          </a:p>
          <a:p>
            <a:pPr marL="334963" indent="-334963">
              <a:lnSpc>
                <a:spcPct val="93000"/>
              </a:lnSpc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b="1" dirty="0"/>
              <a:t>Count the number of characters in a string.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Count the number of words in a list.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b="1" dirty="0"/>
              <a:t>Search/replace characters in a string.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Calculate Greatest Common Denominator (GCD) </a:t>
            </a:r>
          </a:p>
          <a:p>
            <a:pPr marL="1592263" lvl="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Look at Euclid’s Algorithm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Print out a list of values.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Reverse a string.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b="1" dirty="0"/>
              <a:t>Find the sum of integers from m to n.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B1B5D6D-7128-FC40-A305-0905A8E88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2DB137CB-A138-A440-8BA8-210D675368BD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38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EB5386DD-799E-484A-AAB1-34E701EED6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Pitfall:  Infinite Recursion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221F1AC-4036-C648-8344-606A9FDD6A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17513" y="1412875"/>
            <a:ext cx="8912225" cy="430212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Times New Roman" charset="0"/>
              <a:buNone/>
              <a:defRPr/>
            </a:pPr>
            <a:r>
              <a:rPr lang="en-US" sz="2400" dirty="0"/>
              <a:t>In our examples, the series of recursive calls eventually reached a call of the method that did not involve recursion (a stopping case).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sz="2400" dirty="0"/>
          </a:p>
          <a:p>
            <a:pPr>
              <a:lnSpc>
                <a:spcPct val="80000"/>
              </a:lnSpc>
              <a:buFont typeface="Times New Roman" charset="0"/>
              <a:buNone/>
              <a:defRPr/>
            </a:pPr>
            <a:r>
              <a:rPr lang="en-US" sz="2400" dirty="0"/>
              <a:t>If instead, every recursive call had produced another recursive call, then a call to that method would, in theory, run forever.</a:t>
            </a:r>
          </a:p>
          <a:p>
            <a:pPr>
              <a:lnSpc>
                <a:spcPct val="80000"/>
              </a:lnSpc>
              <a:buFont typeface="Times New Roman" charset="0"/>
              <a:buNone/>
              <a:defRPr/>
            </a:pPr>
            <a:endParaRPr lang="en-US" sz="2400" dirty="0"/>
          </a:p>
          <a:p>
            <a:pPr lvl="1">
              <a:lnSpc>
                <a:spcPct val="80000"/>
              </a:lnSpc>
              <a:buFont typeface="Times New Roman" charset="0"/>
              <a:buNone/>
              <a:defRPr/>
            </a:pPr>
            <a:r>
              <a:rPr lang="en-US" dirty="0"/>
              <a:t>This is called </a:t>
            </a:r>
            <a:r>
              <a:rPr lang="en-US" b="1" i="1" dirty="0"/>
              <a:t>infinite recursion.</a:t>
            </a:r>
          </a:p>
          <a:p>
            <a:pPr lvl="1">
              <a:lnSpc>
                <a:spcPct val="80000"/>
              </a:lnSpc>
              <a:buFont typeface="Times New Roman" charset="0"/>
              <a:buNone/>
              <a:defRPr/>
            </a:pPr>
            <a:r>
              <a:rPr lang="en-US" dirty="0"/>
              <a:t>In practice, such a method runs until the computer runs out of resources, and the program terminates abnormally</a:t>
            </a:r>
          </a:p>
        </p:txBody>
      </p:sp>
    </p:spTree>
  </p:cSld>
  <p:clrMapOvr>
    <a:masterClrMapping/>
  </p:clrMapOvr>
  <p:transition spd="med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24FEB-5D53-AE4E-A05D-3721C0131109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Infinite recursion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F8A3A-ED03-284C-9242-F9E8C8D33D0B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 err="1"/>
              <a:t>def</a:t>
            </a:r>
            <a:r>
              <a:rPr lang="en-US" dirty="0"/>
              <a:t> </a:t>
            </a:r>
            <a:r>
              <a:rPr lang="en-US" dirty="0" err="1"/>
              <a:t>sumRec</a:t>
            </a:r>
            <a:r>
              <a:rPr lang="en-US" dirty="0"/>
              <a:t>(n):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if n==0</a:t>
            </a:r>
            <a:r>
              <a:rPr lang="en-US" dirty="0">
                <a:solidFill>
                  <a:srgbClr val="FF0000"/>
                </a:solidFill>
              </a:rPr>
              <a:t>:   #logic error here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    return 0  </a:t>
            </a:r>
            <a:r>
              <a:rPr lang="en-US" dirty="0">
                <a:solidFill>
                  <a:srgbClr val="FF0000"/>
                </a:solidFill>
              </a:rPr>
              <a:t>#</a:t>
            </a:r>
            <a:r>
              <a:rPr lang="en-US" dirty="0" err="1">
                <a:solidFill>
                  <a:srgbClr val="FF0000"/>
                </a:solidFill>
              </a:rPr>
              <a:t>builtins.RuntimeError</a:t>
            </a:r>
            <a:r>
              <a:rPr lang="en-US" dirty="0">
                <a:solidFill>
                  <a:srgbClr val="FF0000"/>
                </a:solidFill>
              </a:rPr>
              <a:t>: maximum recursion depth exceeded in comparison</a:t>
            </a:r>
          </a:p>
          <a:p>
            <a:pPr>
              <a:buFont typeface="Times New Roman" charset="0"/>
              <a:buNone/>
              <a:defRPr/>
            </a:pPr>
            <a:r>
              <a:rPr lang="hu-HU" dirty="0"/>
              <a:t>    else:</a:t>
            </a:r>
          </a:p>
          <a:p>
            <a:pPr>
              <a:buFont typeface="Times New Roman" charset="0"/>
              <a:buNone/>
              <a:defRPr/>
            </a:pPr>
            <a:r>
              <a:rPr lang="is-IS" dirty="0"/>
              <a:t>        return sumRec(n-1)+n</a:t>
            </a:r>
          </a:p>
          <a:p>
            <a:pPr>
              <a:buFont typeface="Times New Roman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CE96530-C188-7543-A175-018E8FC8A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A6E7E376-DA17-3B4D-9A02-6040D8AD4274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4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>
            <a:extLst>
              <a:ext uri="{FF2B5EF4-FFF2-40B4-BE49-F238E27FC236}">
                <a16:creationId xmlns:a16="http://schemas.microsoft.com/office/drawing/2014/main" id="{26A967B0-A5F0-B945-915A-C3008D5426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Concept: Recursion</a:t>
            </a:r>
          </a:p>
        </p:txBody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8F10F45A-0F28-2843-A709-35DFFAD82D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i="1"/>
              <a:t>It was a dark and stormy night, and the head of the brigands said to Antonio:</a:t>
            </a:r>
            <a:r>
              <a:rPr lang="ja-JP" altLang="en-US" i="1"/>
              <a:t>“</a:t>
            </a:r>
            <a:r>
              <a:rPr lang="en-US" altLang="ja-JP" i="1"/>
              <a:t>Antonio, tell us a tale</a:t>
            </a:r>
            <a:r>
              <a:rPr lang="ja-JP" altLang="en-US" i="1"/>
              <a:t>”</a:t>
            </a:r>
            <a:r>
              <a:rPr lang="en-US" altLang="ja-JP" i="1"/>
              <a:t>. And so Antonio began:</a:t>
            </a:r>
          </a:p>
          <a:p>
            <a:pPr lvl="1">
              <a:lnSpc>
                <a:spcPct val="90000"/>
              </a:lnSpc>
            </a:pPr>
            <a:r>
              <a:rPr lang="ja-JP" altLang="en-US"/>
              <a:t>“</a:t>
            </a:r>
            <a:r>
              <a:rPr lang="en-US" altLang="ja-JP">
                <a:solidFill>
                  <a:schemeClr val="tx2"/>
                </a:solidFill>
              </a:rPr>
              <a:t>It was a dark and stormy night and the head of the brigands said to Antonio, </a:t>
            </a:r>
            <a:r>
              <a:rPr lang="ja-JP" altLang="en-US">
                <a:solidFill>
                  <a:schemeClr val="tx2"/>
                </a:solidFill>
              </a:rPr>
              <a:t>“</a:t>
            </a:r>
            <a:r>
              <a:rPr lang="en-US" altLang="ja-JP">
                <a:solidFill>
                  <a:schemeClr val="tx2"/>
                </a:solidFill>
              </a:rPr>
              <a:t>Antonio, tell us a tale</a:t>
            </a:r>
            <a:r>
              <a:rPr lang="ja-JP" altLang="en-US">
                <a:solidFill>
                  <a:schemeClr val="tx2"/>
                </a:solidFill>
              </a:rPr>
              <a:t>”</a:t>
            </a:r>
            <a:r>
              <a:rPr lang="en-US" altLang="ja-JP">
                <a:solidFill>
                  <a:schemeClr val="tx2"/>
                </a:solidFill>
              </a:rPr>
              <a:t>. And so Antonio began:</a:t>
            </a:r>
          </a:p>
          <a:p>
            <a:pPr lvl="2">
              <a:lnSpc>
                <a:spcPct val="90000"/>
              </a:lnSpc>
            </a:pPr>
            <a:r>
              <a:rPr lang="en-US" altLang="en-US">
                <a:solidFill>
                  <a:srgbClr val="595959"/>
                </a:solidFill>
              </a:rPr>
              <a:t>“It was a dark and stormy night and the head of the brigands said to Antonio, </a:t>
            </a:r>
            <a:r>
              <a:rPr lang="ja-JP" altLang="en-US">
                <a:solidFill>
                  <a:srgbClr val="595959"/>
                </a:solidFill>
              </a:rPr>
              <a:t>“</a:t>
            </a:r>
            <a:r>
              <a:rPr lang="en-US" altLang="ja-JP">
                <a:solidFill>
                  <a:srgbClr val="595959"/>
                </a:solidFill>
              </a:rPr>
              <a:t>Antonio, tell us a tale</a:t>
            </a:r>
            <a:r>
              <a:rPr lang="ja-JP" altLang="en-US">
                <a:solidFill>
                  <a:srgbClr val="595959"/>
                </a:solidFill>
              </a:rPr>
              <a:t>”</a:t>
            </a:r>
            <a:r>
              <a:rPr lang="en-US" altLang="ja-JP">
                <a:solidFill>
                  <a:srgbClr val="595959"/>
                </a:solidFill>
              </a:rPr>
              <a:t>. And so Antonio began:</a:t>
            </a:r>
          </a:p>
          <a:p>
            <a:pPr lvl="4">
              <a:lnSpc>
                <a:spcPct val="90000"/>
              </a:lnSpc>
            </a:pPr>
            <a:r>
              <a:rPr lang="en-US" altLang="en-US">
                <a:solidFill>
                  <a:srgbClr val="7F7F7F"/>
                </a:solidFill>
              </a:rPr>
              <a:t>“It was a dark and stormy night and the head of the brigands said to Antonio, </a:t>
            </a:r>
            <a:r>
              <a:rPr lang="ja-JP" altLang="en-US">
                <a:solidFill>
                  <a:srgbClr val="7F7F7F"/>
                </a:solidFill>
              </a:rPr>
              <a:t>“</a:t>
            </a:r>
            <a:r>
              <a:rPr lang="en-US" altLang="ja-JP">
                <a:solidFill>
                  <a:srgbClr val="7F7F7F"/>
                </a:solidFill>
              </a:rPr>
              <a:t>Antonio, tell us a tale</a:t>
            </a:r>
            <a:r>
              <a:rPr lang="ja-JP" altLang="en-US">
                <a:solidFill>
                  <a:srgbClr val="7F7F7F"/>
                </a:solidFill>
              </a:rPr>
              <a:t>”</a:t>
            </a:r>
            <a:r>
              <a:rPr lang="en-US" altLang="ja-JP">
                <a:solidFill>
                  <a:srgbClr val="7F7F7F"/>
                </a:solidFill>
              </a:rPr>
              <a:t>. And so Antonio began:</a:t>
            </a:r>
          </a:p>
          <a:p>
            <a:pPr lvl="4">
              <a:lnSpc>
                <a:spcPct val="90000"/>
              </a:lnSpc>
            </a:pPr>
            <a:r>
              <a:rPr lang="en-US" altLang="en-US">
                <a:solidFill>
                  <a:srgbClr val="7F7F7F"/>
                </a:solidFill>
              </a:rPr>
              <a:t>	</a:t>
            </a:r>
            <a:r>
              <a:rPr lang="en-US" altLang="en-US" sz="1400">
                <a:solidFill>
                  <a:srgbClr val="A6A6A6"/>
                </a:solidFill>
              </a:rPr>
              <a:t>“It was a dark and stormy night and the head of the brigands said to Antonio, </a:t>
            </a:r>
            <a:r>
              <a:rPr lang="ja-JP" altLang="en-US" sz="1400">
                <a:solidFill>
                  <a:srgbClr val="A6A6A6"/>
                </a:solidFill>
              </a:rPr>
              <a:t>“</a:t>
            </a:r>
            <a:r>
              <a:rPr lang="en-US" altLang="ja-JP" sz="1400">
                <a:solidFill>
                  <a:srgbClr val="A6A6A6"/>
                </a:solidFill>
              </a:rPr>
              <a:t>Antonio, tell us a tale</a:t>
            </a:r>
            <a:r>
              <a:rPr lang="ja-JP" altLang="en-US" sz="1400">
                <a:solidFill>
                  <a:srgbClr val="A6A6A6"/>
                </a:solidFill>
              </a:rPr>
              <a:t>”</a:t>
            </a:r>
            <a:r>
              <a:rPr lang="en-US" altLang="ja-JP" sz="1400">
                <a:solidFill>
                  <a:srgbClr val="A6A6A6"/>
                </a:solidFill>
              </a:rPr>
              <a:t>. And so Antonio began:</a:t>
            </a:r>
          </a:p>
          <a:p>
            <a:pPr lvl="4">
              <a:lnSpc>
                <a:spcPct val="90000"/>
              </a:lnSpc>
            </a:pPr>
            <a:r>
              <a:rPr lang="en-US" altLang="en-US" sz="1400">
                <a:solidFill>
                  <a:schemeClr val="tx2"/>
                </a:solidFill>
              </a:rPr>
              <a:t>			</a:t>
            </a:r>
            <a:r>
              <a:rPr lang="en-US" altLang="en-US" sz="1200">
                <a:solidFill>
                  <a:srgbClr val="DDDCD0"/>
                </a:solidFill>
              </a:rPr>
              <a:t>“It was a dark and stormy night and ….</a:t>
            </a:r>
            <a:endParaRPr lang="en-US" altLang="en-US" sz="1400">
              <a:solidFill>
                <a:srgbClr val="DDDCD0"/>
              </a:solidFill>
            </a:endParaRPr>
          </a:p>
          <a:p>
            <a:pPr lvl="4">
              <a:lnSpc>
                <a:spcPct val="90000"/>
              </a:lnSpc>
            </a:pPr>
            <a:endParaRPr lang="en-US" altLang="en-US" sz="1400">
              <a:solidFill>
                <a:schemeClr val="tx2"/>
              </a:solidFill>
            </a:endParaRPr>
          </a:p>
          <a:p>
            <a:pPr lvl="4">
              <a:lnSpc>
                <a:spcPct val="90000"/>
              </a:lnSpc>
            </a:pPr>
            <a:endParaRPr lang="en-US" altLang="en-US">
              <a:solidFill>
                <a:schemeClr val="tx2"/>
              </a:solidFill>
            </a:endParaRPr>
          </a:p>
          <a:p>
            <a:pPr lvl="2">
              <a:lnSpc>
                <a:spcPct val="90000"/>
              </a:lnSpc>
            </a:pPr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7D81105-58AC-714F-8EFF-297343E3B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E10FEBCA-FF20-DD4A-B259-FF85F299A49B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40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1A462CF8-F2FF-FF40-8074-6CD73AB42B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 Closer Look at Recursion</a:t>
            </a: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B3A21578-5CE9-DE4A-9641-3151B6C56E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Times New Roman" charset="0"/>
              <a:buNone/>
              <a:defRPr/>
            </a:pPr>
            <a:r>
              <a:rPr lang="en-US" dirty="0"/>
              <a:t>When the computer encounters a recursive call, it must temporarily suspend its execution of a function</a:t>
            </a:r>
          </a:p>
          <a:p>
            <a:pPr lvl="1">
              <a:lnSpc>
                <a:spcPct val="80000"/>
              </a:lnSpc>
              <a:buFont typeface="Times New Roman" charset="0"/>
              <a:buNone/>
              <a:defRPr/>
            </a:pPr>
            <a:endParaRPr lang="en-US" dirty="0"/>
          </a:p>
          <a:p>
            <a:pPr lvl="1">
              <a:lnSpc>
                <a:spcPct val="80000"/>
              </a:lnSpc>
              <a:buFont typeface="Times New Roman" charset="0"/>
              <a:buNone/>
              <a:defRPr/>
            </a:pPr>
            <a:r>
              <a:rPr lang="en-US" dirty="0"/>
              <a:t>It does this because </a:t>
            </a:r>
            <a:r>
              <a:rPr lang="en-US" i="1" dirty="0"/>
              <a:t>it must know the result of the recursive call before it can proceed</a:t>
            </a:r>
          </a:p>
          <a:p>
            <a:pPr lvl="1">
              <a:lnSpc>
                <a:spcPct val="80000"/>
              </a:lnSpc>
              <a:buFont typeface="Times New Roman" charset="0"/>
              <a:buNone/>
              <a:defRPr/>
            </a:pPr>
            <a:r>
              <a:rPr lang="en-US" dirty="0"/>
              <a:t>It saves all the information it needs to continue the computation later on, when it returns from the recursive call</a:t>
            </a:r>
          </a:p>
          <a:p>
            <a:pPr lvl="1">
              <a:lnSpc>
                <a:spcPct val="80000"/>
              </a:lnSpc>
              <a:buFont typeface="Times New Roman" charset="0"/>
              <a:buNone/>
              <a:defRPr/>
            </a:pPr>
            <a:endParaRPr lang="en-US" dirty="0"/>
          </a:p>
          <a:p>
            <a:pPr>
              <a:lnSpc>
                <a:spcPct val="80000"/>
              </a:lnSpc>
              <a:buFont typeface="Times New Roman" charset="0"/>
              <a:buNone/>
              <a:defRPr/>
            </a:pPr>
            <a:r>
              <a:rPr lang="en-US" dirty="0"/>
              <a:t>Ultimately, this entire process terminates when one of the recursive calls does not depend upon recursion to return.</a:t>
            </a:r>
          </a:p>
        </p:txBody>
      </p:sp>
    </p:spTree>
  </p:cSld>
  <p:clrMapOvr>
    <a:masterClrMapping/>
  </p:clrMapOvr>
  <p:transition spd="med"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>
            <a:extLst>
              <a:ext uri="{FF2B5EF4-FFF2-40B4-BE49-F238E27FC236}">
                <a16:creationId xmlns:a16="http://schemas.microsoft.com/office/drawing/2014/main" id="{E64C99BD-002D-3F49-AAD5-B532D12FA33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225425"/>
            <a:ext cx="8909050" cy="7762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27512" rIns="0" bIns="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ZA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What's Happening Inside Python</a:t>
            </a:r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59F4BC55-FC38-2A4A-AE08-6F23D6D3BEE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1196975"/>
            <a:ext cx="8909050" cy="48387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0584" rIns="0" bIns="0"/>
          <a:lstStyle/>
          <a:p>
            <a:pPr marL="0" indent="0">
              <a:lnSpc>
                <a:spcPct val="93000"/>
              </a:lnSpc>
              <a:buClr>
                <a:srgbClr val="666600"/>
              </a:buClr>
              <a:buSzPct val="75000"/>
              <a:buFont typeface="Times New Roman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 dirty="0"/>
              <a:t>Python keeps track of every function that has been called on a store in memory called a  </a:t>
            </a:r>
            <a:r>
              <a:rPr lang="en-ZA" b="1" dirty="0"/>
              <a:t>stack</a:t>
            </a:r>
            <a:r>
              <a:rPr lang="en-ZA" dirty="0"/>
              <a:t>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charset="0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 dirty="0"/>
              <a:t>This allows Python to return to the next point after a function call.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charset="0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 dirty="0"/>
              <a:t>The same holds for recursive functions.</a:t>
            </a:r>
          </a:p>
          <a:p>
            <a:pPr marL="735013" lvl="1" indent="-277813">
              <a:buClr>
                <a:srgbClr val="999900"/>
              </a:buClr>
              <a:buSzPct val="75000"/>
              <a:buFont typeface="Wingdings" charset="0"/>
              <a:buChar char="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 dirty="0"/>
              <a:t>e.g., sum(3) calls sum(2) calls sum(1) calls sum(0)</a:t>
            </a:r>
          </a:p>
          <a:p>
            <a:pPr marL="334963" indent="-334963">
              <a:lnSpc>
                <a:spcPct val="101000"/>
              </a:lnSpc>
              <a:buClr>
                <a:srgbClr val="666600"/>
              </a:buClr>
              <a:buSzPct val="75000"/>
              <a:buFont typeface="Wingdings" charset="0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ZA" dirty="0">
              <a:latin typeface="DejaVu Sans" charset="0"/>
            </a:endParaRPr>
          </a:p>
        </p:txBody>
      </p:sp>
      <p:sp>
        <p:nvSpPr>
          <p:cNvPr id="11267" name="Line 3">
            <a:extLst>
              <a:ext uri="{FF2B5EF4-FFF2-40B4-BE49-F238E27FC236}">
                <a16:creationId xmlns:a16="http://schemas.microsoft.com/office/drawing/2014/main" id="{EEE1919A-F3D9-CD4C-9C7F-793C3FA3A0EA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9700" y="4500563"/>
            <a:ext cx="1588" cy="1619250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68" name="Line 4">
            <a:extLst>
              <a:ext uri="{FF2B5EF4-FFF2-40B4-BE49-F238E27FC236}">
                <a16:creationId xmlns:a16="http://schemas.microsoft.com/office/drawing/2014/main" id="{32675E56-42D8-1249-8EBA-2E7170893F2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18113" y="6119813"/>
            <a:ext cx="903287" cy="15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69" name="Line 5">
            <a:extLst>
              <a:ext uri="{FF2B5EF4-FFF2-40B4-BE49-F238E27FC236}">
                <a16:creationId xmlns:a16="http://schemas.microsoft.com/office/drawing/2014/main" id="{E07E751A-B58F-CA48-A29D-67DC9BEC55C3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9813" y="4500563"/>
            <a:ext cx="1587" cy="1619250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70" name="Text Box 6">
            <a:extLst>
              <a:ext uri="{FF2B5EF4-FFF2-40B4-BE49-F238E27FC236}">
                <a16:creationId xmlns:a16="http://schemas.microsoft.com/office/drawing/2014/main" id="{D610225F-EE01-4244-97F6-733BAC0EE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700" y="5040313"/>
            <a:ext cx="900113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defTabSz="449263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defTabSz="449263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defTabSz="449263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defTabSz="449263" fontAlgn="base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buFont typeface="Times New Roman" charset="0"/>
              <a:buNone/>
              <a:defRPr/>
            </a:pPr>
            <a:r>
              <a:rPr lang="en-ZA"/>
              <a:t>sum(0)</a:t>
            </a:r>
          </a:p>
          <a:p>
            <a:pPr>
              <a:buFont typeface="Times New Roman" charset="0"/>
              <a:buNone/>
              <a:defRPr/>
            </a:pPr>
            <a:r>
              <a:rPr lang="en-ZA"/>
              <a:t>sum(1)</a:t>
            </a:r>
          </a:p>
          <a:p>
            <a:pPr>
              <a:buFont typeface="Times New Roman" charset="0"/>
              <a:buNone/>
              <a:defRPr/>
            </a:pPr>
            <a:r>
              <a:rPr lang="en-ZA"/>
              <a:t>sum(2)</a:t>
            </a:r>
          </a:p>
          <a:p>
            <a:pPr>
              <a:buFont typeface="Times New Roman" charset="0"/>
              <a:buNone/>
              <a:defRPr/>
            </a:pPr>
            <a:r>
              <a:rPr lang="en-ZA"/>
              <a:t>sum(3)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>
            <a:extLst>
              <a:ext uri="{FF2B5EF4-FFF2-40B4-BE49-F238E27FC236}">
                <a16:creationId xmlns:a16="http://schemas.microsoft.com/office/drawing/2014/main" id="{CDB53308-DD2B-4541-A413-2C0502DB39A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225425"/>
            <a:ext cx="8909050" cy="7762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27512" rIns="0" bIns="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ZA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Towers of Hanoi</a:t>
            </a:r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03D389A4-5E99-2C4E-BFA3-7B58B5AC6E6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1196975"/>
            <a:ext cx="8909050" cy="48387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0584" rIns="0" bIns="0"/>
          <a:lstStyle/>
          <a:p>
            <a:pPr marL="334963" indent="-334963">
              <a:lnSpc>
                <a:spcPct val="93000"/>
              </a:lnSpc>
              <a:buClr>
                <a:srgbClr val="666600"/>
              </a:buClr>
              <a:buSzPct val="75000"/>
              <a:buFont typeface="Wingdings" charset="0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/>
              <a:t>Problem: Move a stack of discs one disc at a time from one tower to another, such that no disc may be placed on a larger disc.</a:t>
            </a:r>
          </a:p>
        </p:txBody>
      </p:sp>
      <p:sp>
        <p:nvSpPr>
          <p:cNvPr id="15363" name="Line 3">
            <a:extLst>
              <a:ext uri="{FF2B5EF4-FFF2-40B4-BE49-F238E27FC236}">
                <a16:creationId xmlns:a16="http://schemas.microsoft.com/office/drawing/2014/main" id="{E1F6D0B9-A843-E645-992D-0DDD173BFC9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0225" y="3779838"/>
            <a:ext cx="1800225" cy="15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4" name="Line 4">
            <a:extLst>
              <a:ext uri="{FF2B5EF4-FFF2-40B4-BE49-F238E27FC236}">
                <a16:creationId xmlns:a16="http://schemas.microsoft.com/office/drawing/2014/main" id="{C6F1B74D-C6B6-B340-A22C-515968135C5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00338" y="2878138"/>
            <a:ext cx="1587" cy="9032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7B289824-BF87-534A-A41B-DA0C71943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3600450"/>
            <a:ext cx="1439862" cy="179388"/>
          </a:xfrm>
          <a:prstGeom prst="rect">
            <a:avLst/>
          </a:prstGeom>
          <a:solidFill>
            <a:srgbClr val="99CC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ADAB8E68-9BCD-4E4C-B202-68390A618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3419475"/>
            <a:ext cx="1079500" cy="179388"/>
          </a:xfrm>
          <a:prstGeom prst="rect">
            <a:avLst/>
          </a:prstGeom>
          <a:solidFill>
            <a:srgbClr val="99CC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0EC4C73E-DD4A-FA44-AFC7-4862139EB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3240088"/>
            <a:ext cx="720725" cy="179387"/>
          </a:xfrm>
          <a:prstGeom prst="rect">
            <a:avLst/>
          </a:prstGeom>
          <a:solidFill>
            <a:srgbClr val="99CC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8" name="Rectangle 8">
            <a:extLst>
              <a:ext uri="{FF2B5EF4-FFF2-40B4-BE49-F238E27FC236}">
                <a16:creationId xmlns:a16="http://schemas.microsoft.com/office/drawing/2014/main" id="{E82A0677-6024-A543-A706-A5A90AB0E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9363" y="3060700"/>
            <a:ext cx="360362" cy="179388"/>
          </a:xfrm>
          <a:prstGeom prst="rect">
            <a:avLst/>
          </a:prstGeom>
          <a:solidFill>
            <a:srgbClr val="99CC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9" name="Line 9">
            <a:extLst>
              <a:ext uri="{FF2B5EF4-FFF2-40B4-BE49-F238E27FC236}">
                <a16:creationId xmlns:a16="http://schemas.microsoft.com/office/drawing/2014/main" id="{CDAF649A-5D4F-FB49-86FC-C339FD772336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9225" y="3779838"/>
            <a:ext cx="1800225" cy="15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0" name="Line 10">
            <a:extLst>
              <a:ext uri="{FF2B5EF4-FFF2-40B4-BE49-F238E27FC236}">
                <a16:creationId xmlns:a16="http://schemas.microsoft.com/office/drawing/2014/main" id="{36D12ADA-7C80-844E-A114-372F8E0D91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59338" y="2878138"/>
            <a:ext cx="1587" cy="9032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1" name="Line 11">
            <a:extLst>
              <a:ext uri="{FF2B5EF4-FFF2-40B4-BE49-F238E27FC236}">
                <a16:creationId xmlns:a16="http://schemas.microsoft.com/office/drawing/2014/main" id="{5AFB57C2-EFDB-C24D-BF90-56B80D25B3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9813" y="3779838"/>
            <a:ext cx="1800225" cy="15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2" name="Line 12">
            <a:extLst>
              <a:ext uri="{FF2B5EF4-FFF2-40B4-BE49-F238E27FC236}">
                <a16:creationId xmlns:a16="http://schemas.microsoft.com/office/drawing/2014/main" id="{9B1BFFCE-E147-6048-A23B-8A40AA89D9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19925" y="2878138"/>
            <a:ext cx="1588" cy="9032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3" name="Line 13">
            <a:extLst>
              <a:ext uri="{FF2B5EF4-FFF2-40B4-BE49-F238E27FC236}">
                <a16:creationId xmlns:a16="http://schemas.microsoft.com/office/drawing/2014/main" id="{55D8798C-8107-FB42-9C22-EFAD47A45E6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9813" y="5580063"/>
            <a:ext cx="1800225" cy="15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4" name="Line 14">
            <a:extLst>
              <a:ext uri="{FF2B5EF4-FFF2-40B4-BE49-F238E27FC236}">
                <a16:creationId xmlns:a16="http://schemas.microsoft.com/office/drawing/2014/main" id="{1C8A21DC-D5CC-5F4F-B109-8811B346D8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19925" y="4678363"/>
            <a:ext cx="1588" cy="9032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5" name="Rectangle 15">
            <a:extLst>
              <a:ext uri="{FF2B5EF4-FFF2-40B4-BE49-F238E27FC236}">
                <a16:creationId xmlns:a16="http://schemas.microsoft.com/office/drawing/2014/main" id="{36FB706D-ED0C-F042-A06A-685168A082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5400675"/>
            <a:ext cx="1439862" cy="179388"/>
          </a:xfrm>
          <a:prstGeom prst="rect">
            <a:avLst/>
          </a:prstGeom>
          <a:solidFill>
            <a:srgbClr val="99CC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6" name="Rectangle 16">
            <a:extLst>
              <a:ext uri="{FF2B5EF4-FFF2-40B4-BE49-F238E27FC236}">
                <a16:creationId xmlns:a16="http://schemas.microsoft.com/office/drawing/2014/main" id="{CE26046E-1A6D-0844-B05C-18804011F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0175" y="5219700"/>
            <a:ext cx="1079500" cy="179388"/>
          </a:xfrm>
          <a:prstGeom prst="rect">
            <a:avLst/>
          </a:prstGeom>
          <a:solidFill>
            <a:srgbClr val="99CC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7" name="Rectangle 17">
            <a:extLst>
              <a:ext uri="{FF2B5EF4-FFF2-40B4-BE49-F238E27FC236}">
                <a16:creationId xmlns:a16="http://schemas.microsoft.com/office/drawing/2014/main" id="{DF7835C0-E682-4F42-8E90-32D3E0C83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563" y="5040313"/>
            <a:ext cx="720725" cy="179387"/>
          </a:xfrm>
          <a:prstGeom prst="rect">
            <a:avLst/>
          </a:prstGeom>
          <a:solidFill>
            <a:srgbClr val="99CC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8" name="Rectangle 18">
            <a:extLst>
              <a:ext uri="{FF2B5EF4-FFF2-40B4-BE49-F238E27FC236}">
                <a16:creationId xmlns:a16="http://schemas.microsoft.com/office/drawing/2014/main" id="{0A4F79E0-7611-D046-8D5A-5C4266911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0538" y="4859338"/>
            <a:ext cx="360362" cy="179387"/>
          </a:xfrm>
          <a:prstGeom prst="rect">
            <a:avLst/>
          </a:prstGeom>
          <a:solidFill>
            <a:srgbClr val="99CC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9" name="Line 19">
            <a:extLst>
              <a:ext uri="{FF2B5EF4-FFF2-40B4-BE49-F238E27FC236}">
                <a16:creationId xmlns:a16="http://schemas.microsoft.com/office/drawing/2014/main" id="{F9FF72B4-5B11-C44F-9E38-D2B2C8CBB839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0225" y="5580063"/>
            <a:ext cx="1800225" cy="15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0" name="Line 20">
            <a:extLst>
              <a:ext uri="{FF2B5EF4-FFF2-40B4-BE49-F238E27FC236}">
                <a16:creationId xmlns:a16="http://schemas.microsoft.com/office/drawing/2014/main" id="{BE718D73-8B7D-5B43-92D4-216C57BE828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00338" y="4678363"/>
            <a:ext cx="1587" cy="9032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1" name="Line 21">
            <a:extLst>
              <a:ext uri="{FF2B5EF4-FFF2-40B4-BE49-F238E27FC236}">
                <a16:creationId xmlns:a16="http://schemas.microsoft.com/office/drawing/2014/main" id="{281A9940-D6A6-5346-B1FA-6145A523E838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9225" y="5580063"/>
            <a:ext cx="1800225" cy="15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2" name="Line 22">
            <a:extLst>
              <a:ext uri="{FF2B5EF4-FFF2-40B4-BE49-F238E27FC236}">
                <a16:creationId xmlns:a16="http://schemas.microsoft.com/office/drawing/2014/main" id="{2D4B675F-AF8B-6646-BEB9-A7FF709803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59338" y="4678363"/>
            <a:ext cx="1587" cy="9032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3" name="Line 23">
            <a:extLst>
              <a:ext uri="{FF2B5EF4-FFF2-40B4-BE49-F238E27FC236}">
                <a16:creationId xmlns:a16="http://schemas.microsoft.com/office/drawing/2014/main" id="{DDD60C8D-D099-6F43-A942-72520B628B5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9338" y="3959225"/>
            <a:ext cx="1587" cy="539750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5E84F2-4529-4749-996C-4BBFA4C0A458}"/>
              </a:ext>
            </a:extLst>
          </p:cNvPr>
          <p:cNvSpPr/>
          <p:nvPr/>
        </p:nvSpPr>
        <p:spPr>
          <a:xfrm>
            <a:off x="3802063" y="6021388"/>
            <a:ext cx="4187825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puzzle game invented in the late 1800s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CC4BD-9B1E-564E-B141-88A932BDC0D3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Hanoi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4AA14A-C48C-754D-815D-49284B179F2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4713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BF278E9-A2BA-FF4D-9BDE-E0780B00234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37100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5479917-ACDE-724A-9529-2BBEEDA3501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402513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4213" name="TextBox 7">
            <a:extLst>
              <a:ext uri="{FF2B5EF4-FFF2-40B4-BE49-F238E27FC236}">
                <a16:creationId xmlns:a16="http://schemas.microsoft.com/office/drawing/2014/main" id="{EF3AD985-FC8E-FD48-B082-D7E4E44BE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6021388"/>
            <a:ext cx="43338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94214" name="TextBox 8">
            <a:extLst>
              <a:ext uri="{FF2B5EF4-FFF2-40B4-BE49-F238E27FC236}">
                <a16:creationId xmlns:a16="http://schemas.microsoft.com/office/drawing/2014/main" id="{DF376AE7-7BD3-254E-8A06-70077A17D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138" y="6031138"/>
            <a:ext cx="43338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94215" name="TextBox 9">
            <a:extLst>
              <a:ext uri="{FF2B5EF4-FFF2-40B4-BE49-F238E27FC236}">
                <a16:creationId xmlns:a16="http://schemas.microsoft.com/office/drawing/2014/main" id="{740A87F4-AFCE-F543-9D41-F528FA9FA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6613" y="5949950"/>
            <a:ext cx="4318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62A5BE1-5E02-A94B-A465-E1E656DA1B6D}"/>
              </a:ext>
            </a:extLst>
          </p:cNvPr>
          <p:cNvSpPr/>
          <p:nvPr/>
        </p:nvSpPr>
        <p:spPr bwMode="auto">
          <a:xfrm>
            <a:off x="6300789" y="5445919"/>
            <a:ext cx="2663825" cy="4318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A680DB2-FC3B-144B-A031-C5899C2CF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5854" y="5492822"/>
            <a:ext cx="2160588" cy="3587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FC8BE"/>
              </a:gs>
              <a:gs pos="100000">
                <a:srgbClr val="746957"/>
              </a:gs>
            </a:gsLst>
            <a:lin ang="5400000"/>
          </a:gradFill>
          <a:ln w="9525">
            <a:solidFill>
              <a:srgbClr val="6F6657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78C494A-C2D4-524F-843B-DBED8C83D105}"/>
              </a:ext>
            </a:extLst>
          </p:cNvPr>
          <p:cNvSpPr/>
          <p:nvPr/>
        </p:nvSpPr>
        <p:spPr bwMode="auto">
          <a:xfrm>
            <a:off x="4267660" y="5168818"/>
            <a:ext cx="1655763" cy="288925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DB196CE-1D74-614D-808C-E8E6DB2BB73A}"/>
              </a:ext>
            </a:extLst>
          </p:cNvPr>
          <p:cNvSpPr/>
          <p:nvPr/>
        </p:nvSpPr>
        <p:spPr bwMode="auto">
          <a:xfrm>
            <a:off x="4372768" y="4814444"/>
            <a:ext cx="1152525" cy="360363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82E31B7-6F89-7E41-8C8D-24F79BCE33FB}"/>
              </a:ext>
            </a:extLst>
          </p:cNvPr>
          <p:cNvSpPr/>
          <p:nvPr/>
        </p:nvSpPr>
        <p:spPr bwMode="auto">
          <a:xfrm>
            <a:off x="4449068" y="4526412"/>
            <a:ext cx="576064" cy="28803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955B8-2DC8-F348-A24F-FD5084246664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Hanoi: 1 disk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70527EE-182B-AE47-A8C2-83F579DECBC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4713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3C730FD-B43C-C24B-8450-F6F1DAD09BE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37100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BEC4A5-2E99-6C42-BE99-61580EF2F5A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402513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5237" name="TextBox 7">
            <a:extLst>
              <a:ext uri="{FF2B5EF4-FFF2-40B4-BE49-F238E27FC236}">
                <a16:creationId xmlns:a16="http://schemas.microsoft.com/office/drawing/2014/main" id="{76002C74-7385-2943-8092-F60C003D30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6021388"/>
            <a:ext cx="43338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95238" name="TextBox 8">
            <a:extLst>
              <a:ext uri="{FF2B5EF4-FFF2-40B4-BE49-F238E27FC236}">
                <a16:creationId xmlns:a16="http://schemas.microsoft.com/office/drawing/2014/main" id="{7A06C0F6-A0FF-C145-B52B-E941F6006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1200" y="6021388"/>
            <a:ext cx="43338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95239" name="TextBox 9">
            <a:extLst>
              <a:ext uri="{FF2B5EF4-FFF2-40B4-BE49-F238E27FC236}">
                <a16:creationId xmlns:a16="http://schemas.microsoft.com/office/drawing/2014/main" id="{32E054FD-727A-7447-A70B-A801ED64E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6613" y="5949950"/>
            <a:ext cx="4318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2D22072-7159-EA46-808A-BEEF6C96FA90}"/>
              </a:ext>
            </a:extLst>
          </p:cNvPr>
          <p:cNvSpPr/>
          <p:nvPr/>
        </p:nvSpPr>
        <p:spPr bwMode="auto">
          <a:xfrm>
            <a:off x="7042349" y="5013176"/>
            <a:ext cx="576064" cy="28803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707CD-126B-044E-89D9-5857388C6546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Hanoi: 2 disks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EB055DF-57DB-EC4D-9B1B-C7AEC7BB8EF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4713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459D5-D7D2-254A-B94A-B85293FD14A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37100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629D2D6-9D8A-5749-8E1E-8A46F6C0F8C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402513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261" name="TextBox 7">
            <a:extLst>
              <a:ext uri="{FF2B5EF4-FFF2-40B4-BE49-F238E27FC236}">
                <a16:creationId xmlns:a16="http://schemas.microsoft.com/office/drawing/2014/main" id="{4871C325-9D05-9D41-AB45-E5909BE08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6021388"/>
            <a:ext cx="43338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96262" name="TextBox 8">
            <a:extLst>
              <a:ext uri="{FF2B5EF4-FFF2-40B4-BE49-F238E27FC236}">
                <a16:creationId xmlns:a16="http://schemas.microsoft.com/office/drawing/2014/main" id="{FF0E1932-E06B-E34C-8A9D-C8AB383C3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1200" y="6021388"/>
            <a:ext cx="43338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96263" name="TextBox 9">
            <a:extLst>
              <a:ext uri="{FF2B5EF4-FFF2-40B4-BE49-F238E27FC236}">
                <a16:creationId xmlns:a16="http://schemas.microsoft.com/office/drawing/2014/main" id="{D9D8B75D-D994-2644-BD7F-6A19CFC01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6613" y="5949950"/>
            <a:ext cx="4318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5C7ED0C-F9B7-AB46-8D36-C7FAC88B9A05}"/>
              </a:ext>
            </a:extLst>
          </p:cNvPr>
          <p:cNvSpPr/>
          <p:nvPr/>
        </p:nvSpPr>
        <p:spPr bwMode="auto">
          <a:xfrm>
            <a:off x="6827044" y="5536614"/>
            <a:ext cx="1150937" cy="36036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738F222-0062-394C-AF1D-B36E67D61B12}"/>
              </a:ext>
            </a:extLst>
          </p:cNvPr>
          <p:cNvSpPr/>
          <p:nvPr/>
        </p:nvSpPr>
        <p:spPr bwMode="auto">
          <a:xfrm>
            <a:off x="7114480" y="5248582"/>
            <a:ext cx="576064" cy="28803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00361-D636-3C4D-BFD3-09211DCB47CF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Hanoi: 3 disks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9430298-508E-CA43-8E66-B13E8CE901E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4713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3FFF865-D647-E443-9905-C4121A9BDD2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37100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8DE77D4-4E19-B541-B835-48DE9ED8882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402513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7285" name="TextBox 7">
            <a:extLst>
              <a:ext uri="{FF2B5EF4-FFF2-40B4-BE49-F238E27FC236}">
                <a16:creationId xmlns:a16="http://schemas.microsoft.com/office/drawing/2014/main" id="{5771F973-A836-984A-8201-E0782B37C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6021388"/>
            <a:ext cx="43338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97286" name="TextBox 8">
            <a:extLst>
              <a:ext uri="{FF2B5EF4-FFF2-40B4-BE49-F238E27FC236}">
                <a16:creationId xmlns:a16="http://schemas.microsoft.com/office/drawing/2014/main" id="{AC410B74-A847-F947-93DA-0FDFA3F4C5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1200" y="6021388"/>
            <a:ext cx="43338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97287" name="TextBox 9">
            <a:extLst>
              <a:ext uri="{FF2B5EF4-FFF2-40B4-BE49-F238E27FC236}">
                <a16:creationId xmlns:a16="http://schemas.microsoft.com/office/drawing/2014/main" id="{26C136C9-4074-E049-B89F-E838FEA64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6613" y="5949950"/>
            <a:ext cx="4318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F645BB0-E372-1646-B9FC-08E210945034}"/>
              </a:ext>
            </a:extLst>
          </p:cNvPr>
          <p:cNvSpPr/>
          <p:nvPr/>
        </p:nvSpPr>
        <p:spPr bwMode="auto">
          <a:xfrm>
            <a:off x="6573144" y="5631000"/>
            <a:ext cx="1657350" cy="287337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51655FC-EB24-664B-96E8-991F322C5054}"/>
              </a:ext>
            </a:extLst>
          </p:cNvPr>
          <p:cNvSpPr/>
          <p:nvPr/>
        </p:nvSpPr>
        <p:spPr bwMode="auto">
          <a:xfrm>
            <a:off x="6825556" y="5230447"/>
            <a:ext cx="1152525" cy="36036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36CF9DA-D399-0348-9A03-8CFD14D0509F}"/>
              </a:ext>
            </a:extLst>
          </p:cNvPr>
          <p:cNvSpPr/>
          <p:nvPr/>
        </p:nvSpPr>
        <p:spPr bwMode="auto">
          <a:xfrm>
            <a:off x="7186613" y="4917598"/>
            <a:ext cx="576064" cy="28803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00D9E-63F8-304D-BB4A-694B8FCC22BE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Hanoi: 4 disks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1F4B44D-CFCB-6A4F-BF3E-7188867D5A4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44713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15BA0F5-02F1-DB49-A0DA-BE59F20D295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37100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28F1DEB-78D9-3D49-88A5-BF926A42058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402513" y="2420938"/>
            <a:ext cx="0" cy="3384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8309" name="TextBox 7">
            <a:extLst>
              <a:ext uri="{FF2B5EF4-FFF2-40B4-BE49-F238E27FC236}">
                <a16:creationId xmlns:a16="http://schemas.microsoft.com/office/drawing/2014/main" id="{CFA0CA16-D8D6-1444-B9EA-E7A4BD7A0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6021388"/>
            <a:ext cx="433387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98310" name="TextBox 8">
            <a:extLst>
              <a:ext uri="{FF2B5EF4-FFF2-40B4-BE49-F238E27FC236}">
                <a16:creationId xmlns:a16="http://schemas.microsoft.com/office/drawing/2014/main" id="{2C69E742-504E-1844-BB92-554557428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1200" y="6021388"/>
            <a:ext cx="43338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98311" name="TextBox 9">
            <a:extLst>
              <a:ext uri="{FF2B5EF4-FFF2-40B4-BE49-F238E27FC236}">
                <a16:creationId xmlns:a16="http://schemas.microsoft.com/office/drawing/2014/main" id="{D275DC12-BCC3-5849-8525-32D5765E3B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6613" y="5949950"/>
            <a:ext cx="4318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400" dirty="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74248A0-5D52-D846-8847-BB7532E52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7370" y="5290377"/>
            <a:ext cx="2160588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FC8BE"/>
              </a:gs>
              <a:gs pos="100000">
                <a:srgbClr val="746957"/>
              </a:gs>
            </a:gsLst>
            <a:lin ang="5400000"/>
          </a:gradFill>
          <a:ln w="9525">
            <a:solidFill>
              <a:srgbClr val="6F6657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4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B146BE5-67B0-914D-AF64-5AF0122119C2}"/>
              </a:ext>
            </a:extLst>
          </p:cNvPr>
          <p:cNvSpPr/>
          <p:nvPr/>
        </p:nvSpPr>
        <p:spPr bwMode="auto">
          <a:xfrm>
            <a:off x="1388990" y="4989161"/>
            <a:ext cx="1657350" cy="287337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F5B891C-98BF-2D46-A614-F6091C543229}"/>
              </a:ext>
            </a:extLst>
          </p:cNvPr>
          <p:cNvSpPr/>
          <p:nvPr/>
        </p:nvSpPr>
        <p:spPr bwMode="auto">
          <a:xfrm>
            <a:off x="1568376" y="4690696"/>
            <a:ext cx="1152525" cy="360363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2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7B784B9-238F-6A41-AEBB-55D3A223AA26}"/>
              </a:ext>
            </a:extLst>
          </p:cNvPr>
          <p:cNvSpPr/>
          <p:nvPr/>
        </p:nvSpPr>
        <p:spPr bwMode="auto">
          <a:xfrm>
            <a:off x="1780506" y="4404616"/>
            <a:ext cx="576064" cy="28803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>
            <a:extLst>
              <a:ext uri="{FF2B5EF4-FFF2-40B4-BE49-F238E27FC236}">
                <a16:creationId xmlns:a16="http://schemas.microsoft.com/office/drawing/2014/main" id="{C1CBB84F-DC77-D54D-891B-F4AD5993133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225425"/>
            <a:ext cx="8909050" cy="7762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27512" rIns="0" bIns="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ZA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Towers of Hanoi</a:t>
            </a:r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E90C0ED3-05CB-714E-BA10-F71A4701A13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1196975"/>
            <a:ext cx="8909050" cy="48387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0584" rIns="0" bIns="0"/>
          <a:lstStyle/>
          <a:p>
            <a:pPr marL="334963" indent="-334963">
              <a:lnSpc>
                <a:spcPct val="93000"/>
              </a:lnSpc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/>
              <a:t>Algorithm:</a:t>
            </a:r>
          </a:p>
          <a:p>
            <a:pPr marL="735013" lvl="1" indent="-277813">
              <a:buClr>
                <a:srgbClr val="999900"/>
              </a:buClr>
              <a:buSzPct val="75000"/>
              <a:buFont typeface="Wingdings" pitchFamily="2" charset="2"/>
              <a:buChar char="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/>
              <a:t>Move n-1 discs from source to spare tower</a:t>
            </a:r>
          </a:p>
          <a:p>
            <a:pPr marL="735013" lvl="1" indent="-277813">
              <a:buClr>
                <a:srgbClr val="999900"/>
              </a:buClr>
              <a:buSzPct val="75000"/>
              <a:buFont typeface="Wingdings" pitchFamily="2" charset="2"/>
              <a:buChar char="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/>
              <a:t>Move nth disc from source to destination tower</a:t>
            </a:r>
          </a:p>
          <a:p>
            <a:pPr marL="735013" lvl="1" indent="-277813">
              <a:buClr>
                <a:srgbClr val="999900"/>
              </a:buClr>
              <a:buSzPct val="75000"/>
              <a:buFont typeface="Wingdings" pitchFamily="2" charset="2"/>
              <a:buChar char="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/>
              <a:t>Move n-1 discs from spare to destination tower</a:t>
            </a:r>
          </a:p>
          <a:p>
            <a:pPr marL="735013" lvl="1" indent="-277813">
              <a:buClr>
                <a:srgbClr val="999900"/>
              </a:buClr>
              <a:buSzPct val="75000"/>
              <a:buFont typeface="Wingdings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ZA" altLang="en-US"/>
          </a:p>
          <a:p>
            <a:pPr marL="735013" lvl="1" indent="-277813">
              <a:buClr>
                <a:srgbClr val="999900"/>
              </a:buClr>
              <a:buSzPct val="75000"/>
              <a:buFont typeface="Wingdings" pitchFamily="2" charset="2"/>
              <a:buChar char="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/>
              <a:t>Stop when no more discs … or one disc</a:t>
            </a:r>
          </a:p>
        </p:txBody>
      </p:sp>
      <p:pic>
        <p:nvPicPr>
          <p:cNvPr id="99331" name="Picture 1">
            <a:extLst>
              <a:ext uri="{FF2B5EF4-FFF2-40B4-BE49-F238E27FC236}">
                <a16:creationId xmlns:a16="http://schemas.microsoft.com/office/drawing/2014/main" id="{A47CDDBE-B396-C44B-B88D-C52890C7C2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4138" y="4365625"/>
            <a:ext cx="40640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2" name="Rectangle 2">
            <a:extLst>
              <a:ext uri="{FF2B5EF4-FFF2-40B4-BE49-F238E27FC236}">
                <a16:creationId xmlns:a16="http://schemas.microsoft.com/office/drawing/2014/main" id="{EBAB5FD5-B228-7A43-8353-E669F96FB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1338" y="4076700"/>
            <a:ext cx="62642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404040"/>
                </a:solidFill>
              </a:rPr>
              <a:t>https://www.youtube.com/watch?v=rVPuzFYlfYE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6254-C1E9-D446-9F63-A6C25A789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191A3-46D8-074E-AE99-9A6D0441A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recursive code to convert </a:t>
            </a:r>
            <a:r>
              <a:rPr lang="en-US"/>
              <a:t>a decimal number </a:t>
            </a:r>
            <a:r>
              <a:rPr lang="en-US" dirty="0"/>
              <a:t>into octal (base 8).</a:t>
            </a:r>
          </a:p>
        </p:txBody>
      </p:sp>
    </p:spTree>
    <p:extLst>
      <p:ext uri="{BB962C8B-B14F-4D97-AF65-F5344CB8AC3E}">
        <p14:creationId xmlns:p14="http://schemas.microsoft.com/office/powerpoint/2010/main" val="4141245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7692E140-D5DD-EC4B-8D3E-82AA9442EAE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225425"/>
            <a:ext cx="8909050" cy="7762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27512" rIns="0" bIns="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ZA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Concept: Recursion</a:t>
            </a:r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51231DB5-ACAA-9D49-82AE-F8CCC7EB16F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1619250"/>
            <a:ext cx="3600450" cy="395922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0584" rIns="0" bIns="0"/>
          <a:lstStyle/>
          <a:p>
            <a:pPr marL="334963" indent="-334963">
              <a:lnSpc>
                <a:spcPct val="93000"/>
              </a:lnSpc>
              <a:buClr>
                <a:srgbClr val="666600"/>
              </a:buClr>
              <a:buSzPct val="75000"/>
              <a:buFont typeface="Wingdings" charset="0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/>
              <a:t>the fern leaf</a:t>
            </a:r>
          </a:p>
        </p:txBody>
      </p:sp>
      <p:pic>
        <p:nvPicPr>
          <p:cNvPr id="5123" name="Picture 3">
            <a:extLst>
              <a:ext uri="{FF2B5EF4-FFF2-40B4-BE49-F238E27FC236}">
                <a16:creationId xmlns:a16="http://schemas.microsoft.com/office/drawing/2014/main" id="{A756C6BD-3084-FD4E-A069-9AEE9BE87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588" y="1260475"/>
            <a:ext cx="4779962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600DD-7C89-3B4D-BFA0-B98310A85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79388"/>
            <a:ext cx="8907463" cy="101758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Checkpoint: </a:t>
            </a:r>
            <a:r>
              <a:rPr lang="en-US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what does this recursive function compute?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A18AA-964B-A141-BC97-B27FB21DE4F3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 err="1"/>
              <a:t>def</a:t>
            </a:r>
            <a:r>
              <a:rPr lang="en-US" dirty="0"/>
              <a:t> mystery(x):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 if x==1:    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		 return 2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 if x==0:    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		 return 1 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return 2*mystery(x-1)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F34DF-C15E-3147-9ED0-A461E9C223A9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Write a recursive function to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8D43F-5965-944C-B099-043197FB850B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marL="0" indent="0"/>
            <a:endParaRPr lang="en-US" altLang="en-US"/>
          </a:p>
          <a:p>
            <a:pPr marL="0" indent="0">
              <a:buFont typeface="Arial" panose="020B0604020202020204" pitchFamily="34" charset="0"/>
              <a:buChar char="•"/>
            </a:pPr>
            <a:r>
              <a:rPr lang="en-US" altLang="en-US"/>
              <a:t>Draw a picture like this-&gt;</a:t>
            </a:r>
          </a:p>
          <a:p>
            <a:pPr marL="0" indent="0"/>
            <a:r>
              <a:rPr lang="en-US" altLang="en-US"/>
              <a:t>Hourglass(“MARSUIPIAL”)</a:t>
            </a:r>
          </a:p>
          <a:p>
            <a:pPr marL="0" indent="0"/>
            <a:endParaRPr lang="en-US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317757-33A2-E949-A363-75563A1A632E}"/>
              </a:ext>
            </a:extLst>
          </p:cNvPr>
          <p:cNvSpPr/>
          <p:nvPr/>
        </p:nvSpPr>
        <p:spPr>
          <a:xfrm>
            <a:off x="5889625" y="1700213"/>
            <a:ext cx="2736850" cy="3683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MARSUPIAL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MARSUPIA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MARSUPI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MARSUP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MARSU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MARSU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MARSUP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MARSUPI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MARSUPIA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MARSUPIAL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22295-962D-1849-A6EC-C29891DF366B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Iterative Fibonnaci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B8014-3D7E-0047-8C8B-0F4422C26247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 err="1"/>
              <a:t>def</a:t>
            </a:r>
            <a:r>
              <a:rPr lang="en-US" dirty="0"/>
              <a:t> fib(n):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</a:t>
            </a:r>
            <a:r>
              <a:rPr lang="en-US" dirty="0" err="1"/>
              <a:t>curr</a:t>
            </a:r>
            <a:r>
              <a:rPr lang="en-US" dirty="0"/>
              <a:t>=1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</a:t>
            </a:r>
            <a:r>
              <a:rPr lang="en-US" dirty="0" err="1"/>
              <a:t>prev</a:t>
            </a:r>
            <a:r>
              <a:rPr lang="en-US" dirty="0"/>
              <a:t>=1</a:t>
            </a:r>
          </a:p>
          <a:p>
            <a:pPr>
              <a:buFont typeface="Times New Roman" charset="0"/>
              <a:buNone/>
              <a:defRPr/>
            </a:pPr>
            <a:r>
              <a:rPr lang="it-IT" dirty="0"/>
              <a:t>    for i in </a:t>
            </a:r>
            <a:r>
              <a:rPr lang="it-IT" dirty="0" err="1"/>
              <a:t>range</a:t>
            </a:r>
            <a:r>
              <a:rPr lang="it-IT" dirty="0"/>
              <a:t>(n-2):</a:t>
            </a:r>
          </a:p>
          <a:p>
            <a:pPr>
              <a:buFont typeface="Times New Roman" charset="0"/>
              <a:buNone/>
              <a:defRPr/>
            </a:pPr>
            <a:r>
              <a:rPr lang="it-IT" dirty="0"/>
              <a:t>        </a:t>
            </a:r>
            <a:r>
              <a:rPr lang="it-IT" dirty="0" err="1"/>
              <a:t>curr,prev</a:t>
            </a:r>
            <a:r>
              <a:rPr lang="it-IT" dirty="0"/>
              <a:t>=</a:t>
            </a:r>
            <a:r>
              <a:rPr lang="it-IT" dirty="0" err="1"/>
              <a:t>curr+prev,curr</a:t>
            </a:r>
            <a:endParaRPr lang="it-IT" dirty="0"/>
          </a:p>
          <a:p>
            <a:pPr>
              <a:buFont typeface="Times New Roman" charset="0"/>
              <a:buNone/>
              <a:defRPr/>
            </a:pPr>
            <a:r>
              <a:rPr lang="it-IT" dirty="0"/>
              <a:t>    </a:t>
            </a:r>
            <a:r>
              <a:rPr lang="it-IT" dirty="0" err="1"/>
              <a:t>return</a:t>
            </a:r>
            <a:r>
              <a:rPr lang="it-IT" dirty="0"/>
              <a:t> </a:t>
            </a:r>
            <a:r>
              <a:rPr lang="it-IT" dirty="0" err="1"/>
              <a:t>curr</a:t>
            </a:r>
            <a:endParaRPr lang="it-IT" dirty="0"/>
          </a:p>
          <a:p>
            <a:pPr>
              <a:buFont typeface="Times New Roman" charset="0"/>
              <a:buNone/>
              <a:defRPr/>
            </a:pPr>
            <a:endParaRPr lang="en-US" dirty="0"/>
          </a:p>
        </p:txBody>
      </p:sp>
      <p:pic>
        <p:nvPicPr>
          <p:cNvPr id="106499" name="Picture 3" descr="fibonacci-spiral.gif">
            <a:extLst>
              <a:ext uri="{FF2B5EF4-FFF2-40B4-BE49-F238E27FC236}">
                <a16:creationId xmlns:a16="http://schemas.microsoft.com/office/drawing/2014/main" id="{43F2CCE6-5CB1-1348-9AD3-136B8E08EC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6025" y="3873500"/>
            <a:ext cx="3929063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">
            <a:extLst>
              <a:ext uri="{FF2B5EF4-FFF2-40B4-BE49-F238E27FC236}">
                <a16:creationId xmlns:a16="http://schemas.microsoft.com/office/drawing/2014/main" id="{DBCDB45B-9550-7C40-B49C-91B65B188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9325" y="1052513"/>
            <a:ext cx="3863975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65C9C-9786-DC47-B981-C452B79AFB64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Fibonacci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FB85C-E8F6-0C42-A7D3-92454B39E7AD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37499-D9E1-BC42-A0A4-BD97C9BA9365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Fibonacci in Australia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5750D-0E05-3E4D-AD00-51404FE8BE87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/>
              <a:t> In 1859, a farmer introduced 24 grey rabbits to remind him of home. At the time, the man wrote:</a:t>
            </a:r>
          </a:p>
          <a:p>
            <a:endParaRPr lang="en-US" altLang="en-US"/>
          </a:p>
          <a:p>
            <a:r>
              <a:rPr lang="en-US" altLang="en-US"/>
              <a:t>"The introduction of a few rabbits could do little harm and might provide a touch of home, in addition to a spot of hunting."</a:t>
            </a:r>
          </a:p>
          <a:p>
            <a:endParaRPr lang="en-US" altLang="en-US"/>
          </a:p>
          <a:p>
            <a:r>
              <a:rPr lang="en-US" altLang="en-US"/>
              <a:t>For one pair, by 1900….(480 months)…</a:t>
            </a:r>
          </a:p>
          <a:p>
            <a:r>
              <a:rPr lang="en-US" altLang="en-US"/>
              <a:t>Fib(480)</a:t>
            </a:r>
          </a:p>
          <a:p>
            <a:endParaRPr lang="en-US" altLang="en-US"/>
          </a:p>
        </p:txBody>
      </p:sp>
      <p:pic>
        <p:nvPicPr>
          <p:cNvPr id="108547" name="Picture 3" descr="rabbits.jpg">
            <a:extLst>
              <a:ext uri="{FF2B5EF4-FFF2-40B4-BE49-F238E27FC236}">
                <a16:creationId xmlns:a16="http://schemas.microsoft.com/office/drawing/2014/main" id="{2DC8EEBE-C98A-8541-9634-763C9A5F98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3225" y="4941888"/>
            <a:ext cx="2362200" cy="161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6B4CC-5486-9040-AFF8-B3A4444C1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with timer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AF4B7-6343-4A44-9D48-3BF5D01CE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611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072AB-DA70-3044-BE3A-F69F4DBE555C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Fibonacci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589E4-742F-174B-BDB6-D8E3F1EDB5DC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/>
              <a:t>Elegant solution.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Not very efficient, because of many duplicate function calls</a:t>
            </a:r>
          </a:p>
        </p:txBody>
      </p:sp>
      <p:pic>
        <p:nvPicPr>
          <p:cNvPr id="110595" name="Picture 3">
            <a:extLst>
              <a:ext uri="{FF2B5EF4-FFF2-40B4-BE49-F238E27FC236}">
                <a16:creationId xmlns:a16="http://schemas.microsoft.com/office/drawing/2014/main" id="{86E38A3A-1473-354C-949A-291BD9E3C9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1838" y="3213100"/>
            <a:ext cx="63500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B142104-5111-D446-A286-2D05D6E6E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15F14240-6FF6-0F42-9A1A-E5B6B11EECFE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57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72829850-11CF-B148-83F2-799F6A6010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 Versus Iteration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D5260F7F-4844-2D45-8ED0-4088D47558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/>
              <a:t>Recursion is not absolutely necessary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/>
              <a:t>Any task that can be done using recursion can also be done in a nonrecursive manner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/>
              <a:t>A nonrecursive version of a method is called an </a:t>
            </a:r>
            <a:r>
              <a:rPr lang="en-US" i="1"/>
              <a:t>iterative version</a:t>
            </a:r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/>
              <a:t>An iteratively written method will typically use loops of some sort in place of recursion</a:t>
            </a:r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/>
              <a:t>A recursively written method can be simpler, but will usually run slower and use more storage than an equivalent iterative version</a:t>
            </a:r>
          </a:p>
        </p:txBody>
      </p:sp>
    </p:spTree>
    <p:extLst>
      <p:ext uri="{BB962C8B-B14F-4D97-AF65-F5344CB8AC3E}">
        <p14:creationId xmlns:p14="http://schemas.microsoft.com/office/powerpoint/2010/main" val="1871320362"/>
      </p:ext>
    </p:extLst>
  </p:cSld>
  <p:clrMapOvr>
    <a:masterClrMapping/>
  </p:clrMapOvr>
  <p:transition spd="med"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B4BCE-E5FA-1A40-BF23-3DE4D8FFF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79388"/>
            <a:ext cx="8907463" cy="101758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Checkpoint: </a:t>
            </a:r>
            <a:r>
              <a:rPr lang="en-US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what does this recursive function compute?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6B993-736D-B649-93CE-203FE1663568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 err="1"/>
              <a:t>def</a:t>
            </a:r>
            <a:r>
              <a:rPr lang="en-US" dirty="0"/>
              <a:t> mystery2(</a:t>
            </a:r>
            <a:r>
              <a:rPr lang="en-US" dirty="0" err="1"/>
              <a:t>a,b</a:t>
            </a:r>
            <a:r>
              <a:rPr lang="en-US" dirty="0"/>
              <a:t>):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 if b==0:     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		return 0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 if b%2==0:    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		 return mystery2(</a:t>
            </a:r>
            <a:r>
              <a:rPr lang="en-US" dirty="0" err="1"/>
              <a:t>a+a,b</a:t>
            </a:r>
            <a:r>
              <a:rPr lang="en-US" dirty="0"/>
              <a:t>//2)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 return mystery2(</a:t>
            </a:r>
            <a:r>
              <a:rPr lang="en-US" dirty="0" err="1"/>
              <a:t>a+a,b</a:t>
            </a:r>
            <a:r>
              <a:rPr lang="en-US" dirty="0"/>
              <a:t>//2)+a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>
            <a:extLst>
              <a:ext uri="{FF2B5EF4-FFF2-40B4-BE49-F238E27FC236}">
                <a16:creationId xmlns:a16="http://schemas.microsoft.com/office/drawing/2014/main" id="{B0352E83-9012-C841-906D-BA5A53B6949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225425"/>
            <a:ext cx="8909050" cy="7762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27512" rIns="0" bIns="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ZA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More Recursion Problems</a:t>
            </a:r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382D31EE-1E58-8648-8243-260E9784AD2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95300" y="1196975"/>
            <a:ext cx="8909050" cy="48387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0584" rIns="0" bIns="0"/>
          <a:lstStyle/>
          <a:p>
            <a:pPr marL="334963" indent="-334963">
              <a:lnSpc>
                <a:spcPct val="93000"/>
              </a:lnSpc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Calculate </a:t>
            </a:r>
            <a:r>
              <a:rPr lang="en-ZA" altLang="en-US" dirty="0" err="1"/>
              <a:t>x</a:t>
            </a:r>
            <a:r>
              <a:rPr lang="en-ZA" altLang="en-US" baseline="30000" dirty="0" err="1"/>
              <a:t>n</a:t>
            </a:r>
            <a:endParaRPr lang="en-ZA" altLang="en-US" dirty="0"/>
          </a:p>
          <a:p>
            <a:pPr marL="334963" indent="-334963">
              <a:lnSpc>
                <a:spcPct val="93000"/>
              </a:lnSpc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b="1" dirty="0"/>
              <a:t>Count the number of characters in a string.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Count the number of words in a list.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b="1" dirty="0"/>
              <a:t>Search/replace characters in a string.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Calculate Greatest Common Denominator (GCD) </a:t>
            </a:r>
          </a:p>
          <a:p>
            <a:pPr marL="1592263" lvl="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Look at Euclid’s Algorithm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Print out a list of values.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dirty="0"/>
              <a:t>Reverse a string.</a:t>
            </a:r>
          </a:p>
          <a:p>
            <a:pPr marL="334963" indent="-334963">
              <a:buClr>
                <a:srgbClr val="666600"/>
              </a:buClr>
              <a:buSzPct val="75000"/>
              <a:buFont typeface="Wingdings" pitchFamily="2" charset="2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ZA" altLang="en-US" b="1" dirty="0"/>
              <a:t>Find the sum of integers from m to n.</a:t>
            </a:r>
          </a:p>
        </p:txBody>
      </p:sp>
    </p:spTree>
    <p:extLst>
      <p:ext uri="{BB962C8B-B14F-4D97-AF65-F5344CB8AC3E}">
        <p14:creationId xmlns:p14="http://schemas.microsoft.com/office/powerpoint/2010/main" val="588670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17A01414-9DB9-9547-BF8D-4653A52ACF3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225425"/>
            <a:ext cx="8909050" cy="7762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27512" rIns="0" bIns="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ZA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Concept: Recursion</a:t>
            </a:r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657C12CC-6DBC-6042-BCDC-F7427132F955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1619250"/>
            <a:ext cx="3600450" cy="395922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0" tIns="10584" rIns="0" bIns="0"/>
          <a:lstStyle/>
          <a:p>
            <a:pPr marL="334963" indent="-334963">
              <a:lnSpc>
                <a:spcPct val="93000"/>
              </a:lnSpc>
              <a:buClr>
                <a:srgbClr val="666600"/>
              </a:buClr>
              <a:buSzPct val="75000"/>
              <a:buFont typeface="Wingdings" charset="0"/>
              <a:buChar char="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ZA"/>
              <a:t>selfies </a:t>
            </a:r>
            <a:br>
              <a:rPr lang="en-ZA"/>
            </a:br>
            <a:r>
              <a:rPr lang="en-ZA"/>
              <a:t>with </a:t>
            </a:r>
            <a:br>
              <a:rPr lang="en-ZA"/>
            </a:br>
            <a:r>
              <a:rPr lang="en-ZA"/>
              <a:t>mirrors</a:t>
            </a:r>
          </a:p>
        </p:txBody>
      </p:sp>
      <p:pic>
        <p:nvPicPr>
          <p:cNvPr id="6147" name="Picture 3">
            <a:extLst>
              <a:ext uri="{FF2B5EF4-FFF2-40B4-BE49-F238E27FC236}">
                <a16:creationId xmlns:a16="http://schemas.microsoft.com/office/drawing/2014/main" id="{0BF3DEB4-3B7D-5243-8385-CCEF00621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9400" y="1125538"/>
            <a:ext cx="5580063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5604" name="Picture 1">
            <a:extLst>
              <a:ext uri="{FF2B5EF4-FFF2-40B4-BE49-F238E27FC236}">
                <a16:creationId xmlns:a16="http://schemas.microsoft.com/office/drawing/2014/main" id="{A314B550-8ED0-9842-9607-7F8AF65457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975" y="3357563"/>
            <a:ext cx="3425825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46FAB-C585-B44B-B47B-7912BB5185C5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Iterative version of prefix sum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E6F31-3DBE-8F41-93B9-7EA06155C4F9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/>
              <a:t>#iterative definition</a:t>
            </a:r>
          </a:p>
          <a:p>
            <a:pPr>
              <a:buFont typeface="Times New Roman" charset="0"/>
              <a:buNone/>
              <a:defRPr/>
            </a:pPr>
            <a:r>
              <a:rPr lang="en-US" dirty="0" err="1"/>
              <a:t>def</a:t>
            </a:r>
            <a:r>
              <a:rPr lang="en-US" dirty="0"/>
              <a:t>  </a:t>
            </a:r>
            <a:r>
              <a:rPr lang="en-US" dirty="0" err="1"/>
              <a:t>prefixSum</a:t>
            </a:r>
            <a:r>
              <a:rPr lang="en-US" dirty="0"/>
              <a:t>(</a:t>
            </a:r>
            <a:r>
              <a:rPr lang="en-US" dirty="0" err="1"/>
              <a:t>arr</a:t>
            </a:r>
            <a:r>
              <a:rPr lang="en-US" dirty="0"/>
              <a:t>):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</a:t>
            </a:r>
            <a:r>
              <a:rPr lang="en-US" dirty="0" err="1"/>
              <a:t>tmp</a:t>
            </a:r>
            <a:r>
              <a:rPr lang="en-US" dirty="0"/>
              <a:t>=[]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for </a:t>
            </a:r>
            <a:r>
              <a:rPr lang="en-US" dirty="0" err="1"/>
              <a:t>i</a:t>
            </a:r>
            <a:r>
              <a:rPr lang="en-US" dirty="0"/>
              <a:t> in range(</a:t>
            </a:r>
            <a:r>
              <a:rPr lang="en-US" dirty="0" err="1"/>
              <a:t>len</a:t>
            </a:r>
            <a:r>
              <a:rPr lang="en-US" dirty="0"/>
              <a:t>(</a:t>
            </a:r>
            <a:r>
              <a:rPr lang="en-US" dirty="0" err="1"/>
              <a:t>arr</a:t>
            </a:r>
            <a:r>
              <a:rPr lang="en-US" dirty="0"/>
              <a:t>)):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    if </a:t>
            </a:r>
            <a:r>
              <a:rPr lang="en-US" dirty="0" err="1"/>
              <a:t>i</a:t>
            </a:r>
            <a:r>
              <a:rPr lang="en-US" dirty="0"/>
              <a:t>==0: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        </a:t>
            </a:r>
            <a:r>
              <a:rPr lang="en-US" dirty="0" err="1"/>
              <a:t>tmp.append</a:t>
            </a:r>
            <a:r>
              <a:rPr lang="en-US" dirty="0"/>
              <a:t>(</a:t>
            </a:r>
            <a:r>
              <a:rPr lang="en-US" dirty="0" err="1"/>
              <a:t>arr</a:t>
            </a:r>
            <a:r>
              <a:rPr lang="en-US" dirty="0"/>
              <a:t>[0]</a:t>
            </a:r>
            <a:r>
              <a:rPr lang="en-US" dirty="0">
                <a:solidFill>
                  <a:srgbClr val="FF0000"/>
                </a:solidFill>
              </a:rPr>
              <a:t>) #the first one is just a copy </a:t>
            </a:r>
          </a:p>
          <a:p>
            <a:pPr>
              <a:buFont typeface="Times New Roman" charset="0"/>
              <a:buNone/>
              <a:defRPr/>
            </a:pPr>
            <a:r>
              <a:rPr lang="hu-HU" dirty="0"/>
              <a:t>        else: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        </a:t>
            </a:r>
            <a:r>
              <a:rPr lang="en-US" dirty="0" err="1"/>
              <a:t>tmp.append</a:t>
            </a:r>
            <a:r>
              <a:rPr lang="en-US" dirty="0"/>
              <a:t>(</a:t>
            </a:r>
            <a:r>
              <a:rPr lang="en-US" dirty="0" err="1"/>
              <a:t>tmp</a:t>
            </a:r>
            <a:r>
              <a:rPr lang="en-US" dirty="0"/>
              <a:t>[i-1]+</a:t>
            </a:r>
            <a:r>
              <a:rPr lang="en-US" dirty="0" err="1"/>
              <a:t>arr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 </a:t>
            </a:r>
            <a:r>
              <a:rPr lang="en-US" dirty="0">
                <a:solidFill>
                  <a:srgbClr val="FF0000"/>
                </a:solidFill>
              </a:rPr>
              <a:t>#</a:t>
            </a:r>
            <a:r>
              <a:rPr lang="en-US" dirty="0" err="1">
                <a:solidFill>
                  <a:srgbClr val="FF0000"/>
                </a:solidFill>
              </a:rPr>
              <a:t>cummulative</a:t>
            </a:r>
            <a:r>
              <a:rPr lang="en-US" dirty="0">
                <a:solidFill>
                  <a:srgbClr val="FF0000"/>
                </a:solidFill>
              </a:rPr>
              <a:t> sum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    return </a:t>
            </a:r>
            <a:r>
              <a:rPr lang="en-US" dirty="0" err="1"/>
              <a:t>tmp</a:t>
            </a:r>
            <a:endParaRPr lang="en-US" dirty="0"/>
          </a:p>
          <a:p>
            <a:pPr>
              <a:buFont typeface="Times New Roman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29A49-AECA-8D46-B975-2BF47C0FF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79388"/>
            <a:ext cx="8907463" cy="101758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Checkpoint: </a:t>
            </a:r>
            <a:r>
              <a:rPr lang="en-US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write a recursive version of prefix sum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EE209-D6F2-3D4A-9E50-03C2AD18837D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#recursive definition </a:t>
            </a:r>
          </a:p>
          <a:p>
            <a:pPr>
              <a:buFont typeface="Times New Roman" charset="0"/>
              <a:buNone/>
              <a:defRPr/>
            </a:pPr>
            <a:r>
              <a:rPr lang="en-US" dirty="0" err="1"/>
              <a:t>def</a:t>
            </a:r>
            <a:r>
              <a:rPr lang="en-US" dirty="0"/>
              <a:t>  </a:t>
            </a:r>
            <a:r>
              <a:rPr lang="en-US" dirty="0" err="1"/>
              <a:t>prefixSumRec</a:t>
            </a:r>
            <a:r>
              <a:rPr lang="en-US" dirty="0"/>
              <a:t>(</a:t>
            </a:r>
            <a:r>
              <a:rPr lang="en-US" dirty="0" err="1"/>
              <a:t>arr</a:t>
            </a:r>
            <a:r>
              <a:rPr lang="en-US" dirty="0"/>
              <a:t>):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</a:rPr>
              <a:t>#fill in the rest of the function</a:t>
            </a:r>
          </a:p>
        </p:txBody>
      </p:sp>
      <p:pic>
        <p:nvPicPr>
          <p:cNvPr id="102403" name="Picture 3" descr="68747470733a2f2f7261772e6769746875622e636f6d2f63346673686172702f446f6a6f2d4672616374616c2d466f726573742f6d61737465722f4173736574732f6b69646e65792d747265652e6a7067.jpg">
            <a:extLst>
              <a:ext uri="{FF2B5EF4-FFF2-40B4-BE49-F238E27FC236}">
                <a16:creationId xmlns:a16="http://schemas.microsoft.com/office/drawing/2014/main" id="{536C5861-6632-784F-ADFA-3CC4EDDFE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7463" y="3068638"/>
            <a:ext cx="4149725" cy="348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203BE-4892-F04B-BCBA-2A9182A9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79388"/>
            <a:ext cx="8907463" cy="101758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Checkpoint: </a:t>
            </a:r>
            <a:r>
              <a:rPr lang="en-US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what does this recursive function  display?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C0C55-139C-9E49-8681-ABB20D7F2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196975"/>
            <a:ext cx="8907463" cy="4926013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 err="1"/>
              <a:t>def</a:t>
            </a:r>
            <a:r>
              <a:rPr lang="en-US" dirty="0"/>
              <a:t> pattern(</a:t>
            </a:r>
            <a:r>
              <a:rPr lang="en-US" dirty="0" err="1"/>
              <a:t>s,n</a:t>
            </a:r>
            <a:r>
              <a:rPr lang="en-US" dirty="0"/>
              <a:t>):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 if n==0:     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		return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print(s)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pattern('-'+s,n-1)   </a:t>
            </a:r>
          </a:p>
          <a:p>
            <a:pPr>
              <a:buFont typeface="Times New Roman" charset="0"/>
              <a:buNone/>
              <a:defRPr/>
            </a:pPr>
            <a:r>
              <a:rPr lang="en-US" dirty="0"/>
              <a:t>	print(s)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224F3-BFD0-9049-9F14-6311B2684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513" y="3213100"/>
            <a:ext cx="4241800" cy="16652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Now, with the pattern function, how do I write a function to display this type of pattern?</a:t>
            </a:r>
          </a:p>
        </p:txBody>
      </p:sp>
      <p:pic>
        <p:nvPicPr>
          <p:cNvPr id="4" name="Content Placeholder 3" descr="Screenshot 2016-04-26 09.31.01.png">
            <a:extLst>
              <a:ext uri="{FF2B5EF4-FFF2-40B4-BE49-F238E27FC236}">
                <a16:creationId xmlns:a16="http://schemas.microsoft.com/office/drawing/2014/main" id="{306EB7AE-F36B-F942-B004-06D6214034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3802" r="-193802"/>
          <a:stretch>
            <a:fillRect/>
          </a:stretch>
        </p:blipFill>
        <p:spPr>
          <a:xfrm>
            <a:off x="1603375" y="1052513"/>
            <a:ext cx="10025063" cy="5545137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236642-ADCF-0D40-9333-B3B849858D9D}"/>
              </a:ext>
            </a:extLst>
          </p:cNvPr>
          <p:cNvSpPr txBox="1">
            <a:spLocks/>
          </p:cNvSpPr>
          <p:nvPr/>
        </p:nvSpPr>
        <p:spPr bwMode="auto">
          <a:xfrm>
            <a:off x="495300" y="179388"/>
            <a:ext cx="8907463" cy="72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000" tIns="46800" rIns="90000" bIns="46800" anchor="b"/>
          <a:lstStyle>
            <a:lvl1pPr algn="l" defTabSz="449263" rtl="0" eaLnBrk="0" fontAlgn="base" hangingPunct="0">
              <a:lnSpc>
                <a:spcPct val="7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defTabSz="449263" rtl="0" eaLnBrk="0" fontAlgn="base" hangingPunct="0">
              <a:lnSpc>
                <a:spcPct val="7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FreeSans" charset="0"/>
                <a:ea typeface="ＭＳ Ｐゴシック" charset="0"/>
                <a:cs typeface="Arial" charset="0"/>
              </a:defRPr>
            </a:lvl2pPr>
            <a:lvl3pPr algn="l" defTabSz="449263" rtl="0" eaLnBrk="0" fontAlgn="base" hangingPunct="0">
              <a:lnSpc>
                <a:spcPct val="7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FreeSans" charset="0"/>
                <a:ea typeface="ＭＳ Ｐゴシック" charset="0"/>
                <a:cs typeface="Arial" charset="0"/>
              </a:defRPr>
            </a:lvl3pPr>
            <a:lvl4pPr algn="l" defTabSz="449263" rtl="0" eaLnBrk="0" fontAlgn="base" hangingPunct="0">
              <a:lnSpc>
                <a:spcPct val="7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FreeSans" charset="0"/>
                <a:ea typeface="ＭＳ Ｐゴシック" charset="0"/>
                <a:cs typeface="Arial" charset="0"/>
              </a:defRPr>
            </a:lvl4pPr>
            <a:lvl5pPr algn="l" defTabSz="449263" rtl="0" eaLnBrk="0" fontAlgn="base" hangingPunct="0">
              <a:lnSpc>
                <a:spcPct val="7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FreeSans" charset="0"/>
                <a:ea typeface="ＭＳ Ｐゴシック" charset="0"/>
                <a:cs typeface="Arial" charset="0"/>
              </a:defRPr>
            </a:lvl5pPr>
            <a:lvl6pPr marL="2514600" indent="-228600" algn="l" defTabSz="449263" rtl="0" fontAlgn="base">
              <a:lnSpc>
                <a:spcPct val="7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999900"/>
                </a:solidFill>
                <a:latin typeface="FreeSans" charset="0"/>
                <a:ea typeface="ＭＳ Ｐゴシック" charset="0"/>
                <a:cs typeface="Arial" charset="0"/>
              </a:defRPr>
            </a:lvl6pPr>
            <a:lvl7pPr marL="2971800" indent="-228600" algn="l" defTabSz="449263" rtl="0" fontAlgn="base">
              <a:lnSpc>
                <a:spcPct val="7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999900"/>
                </a:solidFill>
                <a:latin typeface="FreeSans" charset="0"/>
                <a:ea typeface="ＭＳ Ｐゴシック" charset="0"/>
                <a:cs typeface="Arial" charset="0"/>
              </a:defRPr>
            </a:lvl7pPr>
            <a:lvl8pPr marL="3429000" indent="-228600" algn="l" defTabSz="449263" rtl="0" fontAlgn="base">
              <a:lnSpc>
                <a:spcPct val="7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999900"/>
                </a:solidFill>
                <a:latin typeface="FreeSans" charset="0"/>
                <a:ea typeface="ＭＳ Ｐゴシック" charset="0"/>
                <a:cs typeface="Arial" charset="0"/>
              </a:defRPr>
            </a:lvl8pPr>
            <a:lvl9pPr marL="3886200" indent="-228600" algn="l" defTabSz="449263" rtl="0" fontAlgn="base">
              <a:lnSpc>
                <a:spcPct val="7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999900"/>
                </a:solidFill>
                <a:latin typeface="FreeSans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Challenge 1</a:t>
            </a:r>
            <a:r>
              <a:rPr lang="en-US" dirty="0"/>
              <a:t>:</a:t>
            </a:r>
            <a:endParaRPr lang="en-US" sz="40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70D76-A290-8F4A-9A8A-B762FDBD9CDC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Challenge 2: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8F757-08F0-8045-B7BA-2F6313DAA2D5}"/>
              </a:ext>
            </a:extLst>
          </p:cNvPr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/>
              <a:t>A nested number list is a list whose elements are either: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dirty="0"/>
              <a:t>numbers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dirty="0"/>
              <a:t>nested number lists</a:t>
            </a:r>
          </a:p>
          <a:p>
            <a:pPr marL="0" indent="0">
              <a:buFont typeface="Times New Roman" charset="0"/>
              <a:buNone/>
              <a:defRPr/>
            </a:pPr>
            <a:r>
              <a:rPr lang="en-US" dirty="0"/>
              <a:t>(nice recursive definition)</a:t>
            </a:r>
          </a:p>
          <a:p>
            <a:pPr marL="0" indent="0">
              <a:buFont typeface="Times New Roman" charset="0"/>
              <a:buNone/>
              <a:defRPr/>
            </a:pPr>
            <a:r>
              <a:rPr lang="en-US" dirty="0"/>
              <a:t>e.g. [1, 2, [11, 13], [8,[2,3]]]</a:t>
            </a:r>
          </a:p>
          <a:p>
            <a:pPr marL="0" indent="0">
              <a:buFont typeface="Times New Roman" charset="0"/>
              <a:buNone/>
              <a:defRPr/>
            </a:pPr>
            <a:endParaRPr lang="en-US" dirty="0"/>
          </a:p>
          <a:p>
            <a:pPr marL="0" indent="0">
              <a:buFont typeface="Times New Roman" charset="0"/>
              <a:buNone/>
              <a:defRPr/>
            </a:pPr>
            <a:r>
              <a:rPr lang="en-US" dirty="0"/>
              <a:t>Write a recursive function to sum all the numbers in a nested number list</a:t>
            </a:r>
          </a:p>
          <a:p>
            <a:pPr marL="0" indent="0">
              <a:buFont typeface="Times New Roman" charset="0"/>
              <a:buNone/>
              <a:defRPr/>
            </a:pPr>
            <a:r>
              <a:rPr lang="en-US" dirty="0"/>
              <a:t>e.g. </a:t>
            </a:r>
            <a:r>
              <a:rPr lang="en-US" sz="1800" dirty="0" err="1">
                <a:latin typeface="Courier"/>
                <a:cs typeface="Courier"/>
              </a:rPr>
              <a:t>r_sum</a:t>
            </a:r>
            <a:r>
              <a:rPr lang="en-US" sz="1800" dirty="0">
                <a:latin typeface="Courier"/>
                <a:cs typeface="Courier"/>
              </a:rPr>
              <a:t>([1, 2, [11, 13], [8,[2,3]]])  </a:t>
            </a:r>
            <a:r>
              <a:rPr lang="en-US" dirty="0"/>
              <a:t>returns </a:t>
            </a:r>
            <a:r>
              <a:rPr lang="en-US" dirty="0">
                <a:latin typeface="Courier"/>
                <a:cs typeface="Courier"/>
              </a:rPr>
              <a:t>40</a:t>
            </a:r>
          </a:p>
          <a:p>
            <a:pPr marL="457200" indent="-457200">
              <a:buFont typeface="Arial"/>
              <a:buChar char="•"/>
              <a:defRPr/>
            </a:pPr>
            <a:endParaRPr lang="en-US" dirty="0"/>
          </a:p>
          <a:p>
            <a:pPr>
              <a:buFont typeface="Times New Roman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9DF63-B43A-D746-B079-4E583DFBC58D}"/>
              </a:ext>
            </a:extLst>
          </p:cNvPr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Nice recursive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89CDF-B334-094C-A11C-7ECEECC06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196975"/>
            <a:ext cx="9283029" cy="511234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numCol="2" spcCol="180000"/>
          <a:lstStyle/>
          <a:p>
            <a:pPr>
              <a:buFont typeface="Times New Roman" charset="0"/>
              <a:buNone/>
              <a:defRPr/>
            </a:pPr>
            <a:r>
              <a:rPr lang="en-US" i="1" dirty="0">
                <a:solidFill>
                  <a:schemeClr val="bg2">
                    <a:lumMod val="50000"/>
                  </a:schemeClr>
                </a:solidFill>
              </a:rPr>
              <a:t>Which is the </a:t>
            </a:r>
            <a:r>
              <a:rPr lang="en-US" b="1" i="1" dirty="0">
                <a:solidFill>
                  <a:schemeClr val="bg2">
                    <a:lumMod val="50000"/>
                  </a:schemeClr>
                </a:solidFill>
              </a:rPr>
              <a:t>more efficient algorithm?</a:t>
            </a:r>
          </a:p>
          <a:p>
            <a:pPr>
              <a:buFont typeface="Times New Roman" charset="0"/>
              <a:buNone/>
              <a:defRPr/>
            </a:pPr>
            <a:endParaRPr lang="en-US" dirty="0"/>
          </a:p>
          <a:p>
            <a:pPr>
              <a:buFont typeface="Times New Roman" charset="0"/>
              <a:buNone/>
              <a:defRPr/>
            </a:pPr>
            <a:r>
              <a:rPr lang="en-US" sz="2400" dirty="0" err="1"/>
              <a:t>def</a:t>
            </a:r>
            <a:r>
              <a:rPr lang="en-US" sz="2400" dirty="0"/>
              <a:t> </a:t>
            </a:r>
            <a:r>
              <a:rPr lang="en-US" sz="2400" b="1" dirty="0" err="1"/>
              <a:t>recPow</a:t>
            </a:r>
            <a:r>
              <a:rPr lang="en-US" sz="2400" dirty="0"/>
              <a:t>( </a:t>
            </a:r>
            <a:r>
              <a:rPr lang="en-US" sz="2400" dirty="0" err="1"/>
              <a:t>a,n</a:t>
            </a:r>
            <a:r>
              <a:rPr lang="en-US" sz="2400" dirty="0"/>
              <a:t>):</a:t>
            </a:r>
          </a:p>
          <a:p>
            <a:pPr>
              <a:buFont typeface="Times New Roman" charset="0"/>
              <a:buNone/>
              <a:defRPr/>
            </a:pPr>
            <a:r>
              <a:rPr lang="en-US" sz="2400" dirty="0"/>
              <a:t>   </a:t>
            </a:r>
            <a:r>
              <a:rPr lang="en-US" sz="2400" dirty="0">
                <a:solidFill>
                  <a:srgbClr val="800000"/>
                </a:solidFill>
              </a:rPr>
              <a:t>"""raises a to </a:t>
            </a:r>
            <a:r>
              <a:rPr lang="en-US" sz="2400" dirty="0" err="1">
                <a:solidFill>
                  <a:srgbClr val="800000"/>
                </a:solidFill>
              </a:rPr>
              <a:t>int</a:t>
            </a:r>
            <a:r>
              <a:rPr lang="en-US" sz="2400" dirty="0">
                <a:solidFill>
                  <a:srgbClr val="800000"/>
                </a:solidFill>
              </a:rPr>
              <a:t> power n"""</a:t>
            </a:r>
          </a:p>
          <a:p>
            <a:pPr>
              <a:buFont typeface="Times New Roman" charset="0"/>
              <a:buNone/>
              <a:defRPr/>
            </a:pPr>
            <a:r>
              <a:rPr lang="en-US" sz="2400" dirty="0"/>
              <a:t>   </a:t>
            </a:r>
            <a:r>
              <a:rPr lang="en-US" sz="2400" dirty="0">
                <a:solidFill>
                  <a:srgbClr val="000090"/>
                </a:solidFill>
              </a:rPr>
              <a:t>if</a:t>
            </a:r>
            <a:r>
              <a:rPr lang="en-US" sz="2400" dirty="0"/>
              <a:t> n==0: return 1</a:t>
            </a:r>
          </a:p>
          <a:p>
            <a:pPr>
              <a:buFont typeface="Times New Roman" charset="0"/>
              <a:buNone/>
              <a:defRPr/>
            </a:pPr>
            <a:r>
              <a:rPr lang="en-US" sz="2400" dirty="0"/>
              <a:t>   </a:t>
            </a:r>
            <a:r>
              <a:rPr lang="en-US" sz="2400" dirty="0">
                <a:solidFill>
                  <a:srgbClr val="000090"/>
                </a:solidFill>
              </a:rPr>
              <a:t>else:</a:t>
            </a:r>
          </a:p>
          <a:p>
            <a:pPr>
              <a:buFont typeface="Times New Roman" charset="0"/>
              <a:buNone/>
              <a:defRPr/>
            </a:pPr>
            <a:r>
              <a:rPr lang="en-US" sz="2400" dirty="0"/>
              <a:t>      return a*</a:t>
            </a:r>
            <a:r>
              <a:rPr lang="en-US" sz="2400" b="1" dirty="0" err="1"/>
              <a:t>recPow</a:t>
            </a:r>
            <a:r>
              <a:rPr lang="en-US" sz="2400" dirty="0"/>
              <a:t>(a,n-1)</a:t>
            </a:r>
          </a:p>
          <a:p>
            <a:pPr>
              <a:buFont typeface="Times New Roman" charset="0"/>
              <a:buNone/>
              <a:defRPr/>
            </a:pPr>
            <a:endParaRPr lang="en-US" sz="2400" dirty="0"/>
          </a:p>
          <a:p>
            <a:pPr>
              <a:buFont typeface="Times New Roman" charset="0"/>
              <a:buNone/>
              <a:defRPr/>
            </a:pPr>
            <a:endParaRPr lang="en-US" sz="2400" dirty="0"/>
          </a:p>
          <a:p>
            <a:pPr>
              <a:buFont typeface="Times New Roman" charset="0"/>
              <a:buNone/>
              <a:defRPr/>
            </a:pPr>
            <a:endParaRPr lang="en-US" sz="2400" dirty="0"/>
          </a:p>
          <a:p>
            <a:pPr>
              <a:buFont typeface="Times New Roman" charset="0"/>
              <a:buNone/>
              <a:defRPr/>
            </a:pPr>
            <a:endParaRPr lang="en-US" sz="2400" dirty="0"/>
          </a:p>
          <a:p>
            <a:pPr>
              <a:buFont typeface="Times New Roman" charset="0"/>
              <a:buNone/>
              <a:defRPr/>
            </a:pPr>
            <a:endParaRPr lang="en-US" sz="2400" dirty="0"/>
          </a:p>
          <a:p>
            <a:pPr>
              <a:buFont typeface="Times New Roman" charset="0"/>
              <a:buNone/>
              <a:defRPr/>
            </a:pPr>
            <a:endParaRPr lang="en-US" sz="2400" dirty="0"/>
          </a:p>
          <a:p>
            <a:pPr>
              <a:buFont typeface="Times New Roman" charset="0"/>
              <a:buNone/>
              <a:defRPr/>
            </a:pPr>
            <a:r>
              <a:rPr lang="en-US" sz="2400" dirty="0" err="1"/>
              <a:t>def</a:t>
            </a:r>
            <a:r>
              <a:rPr lang="en-US" sz="2400" dirty="0"/>
              <a:t> </a:t>
            </a:r>
            <a:r>
              <a:rPr lang="en-US" sz="2400" b="1" dirty="0" err="1"/>
              <a:t>recPowAlt</a:t>
            </a:r>
            <a:r>
              <a:rPr lang="en-US" sz="2400" b="1" dirty="0"/>
              <a:t> </a:t>
            </a:r>
            <a:r>
              <a:rPr lang="en-US" sz="2400" dirty="0"/>
              <a:t>( </a:t>
            </a:r>
            <a:r>
              <a:rPr lang="en-US" sz="2400" dirty="0" err="1"/>
              <a:t>a,n</a:t>
            </a:r>
            <a:r>
              <a:rPr lang="en-US" sz="2400" dirty="0"/>
              <a:t>):</a:t>
            </a:r>
          </a:p>
          <a:p>
            <a:pPr>
              <a:buFont typeface="Times New Roman" charset="0"/>
              <a:buNone/>
              <a:defRPr/>
            </a:pPr>
            <a:r>
              <a:rPr lang="en-US" sz="2400" dirty="0"/>
              <a:t>  </a:t>
            </a:r>
            <a:r>
              <a:rPr lang="en-US" sz="2400" dirty="0">
                <a:solidFill>
                  <a:srgbClr val="800000"/>
                </a:solidFill>
              </a:rPr>
              <a:t> """raises a to </a:t>
            </a:r>
            <a:r>
              <a:rPr lang="en-US" sz="2400" dirty="0" err="1">
                <a:solidFill>
                  <a:srgbClr val="800000"/>
                </a:solidFill>
              </a:rPr>
              <a:t>int</a:t>
            </a:r>
            <a:r>
              <a:rPr lang="en-US" sz="2400" dirty="0">
                <a:solidFill>
                  <a:srgbClr val="800000"/>
                </a:solidFill>
              </a:rPr>
              <a:t> power n"""</a:t>
            </a:r>
          </a:p>
          <a:p>
            <a:pPr>
              <a:buFont typeface="Times New Roman" charset="0"/>
              <a:buNone/>
              <a:defRPr/>
            </a:pPr>
            <a:r>
              <a:rPr lang="en-US" sz="2400" dirty="0"/>
              <a:t>  </a:t>
            </a:r>
            <a:r>
              <a:rPr lang="en-US" sz="2400" dirty="0">
                <a:solidFill>
                  <a:srgbClr val="000090"/>
                </a:solidFill>
              </a:rPr>
              <a:t> if </a:t>
            </a:r>
            <a:r>
              <a:rPr lang="en-US" sz="2400" dirty="0"/>
              <a:t>n==0: return 1</a:t>
            </a:r>
          </a:p>
          <a:p>
            <a:pPr>
              <a:buFont typeface="Times New Roman" charset="0"/>
              <a:buNone/>
              <a:defRPr/>
            </a:pPr>
            <a:r>
              <a:rPr lang="en-US" sz="2400" dirty="0"/>
              <a:t>   </a:t>
            </a:r>
            <a:r>
              <a:rPr lang="en-US" sz="2400" dirty="0">
                <a:solidFill>
                  <a:srgbClr val="000090"/>
                </a:solidFill>
              </a:rPr>
              <a:t>else:</a:t>
            </a:r>
          </a:p>
          <a:p>
            <a:pPr>
              <a:buFont typeface="Times New Roman" charset="0"/>
              <a:buNone/>
              <a:defRPr/>
            </a:pPr>
            <a:r>
              <a:rPr lang="en-US" sz="2400" dirty="0"/>
              <a:t>      factor=</a:t>
            </a:r>
            <a:r>
              <a:rPr lang="en-US" sz="2400" b="1" dirty="0" err="1">
                <a:solidFill>
                  <a:schemeClr val="tx1"/>
                </a:solidFill>
              </a:rPr>
              <a:t>recPowAlt</a:t>
            </a:r>
            <a:r>
              <a:rPr lang="en-US" sz="2400" dirty="0"/>
              <a:t>(</a:t>
            </a:r>
            <a:r>
              <a:rPr lang="en-US" sz="2400" dirty="0" err="1"/>
              <a:t>a,n</a:t>
            </a:r>
            <a:r>
              <a:rPr lang="en-US" sz="2400" dirty="0"/>
              <a:t>//2)</a:t>
            </a:r>
          </a:p>
          <a:p>
            <a:pPr>
              <a:buFont typeface="Times New Roman" charset="0"/>
              <a:buNone/>
              <a:defRPr/>
            </a:pPr>
            <a:r>
              <a:rPr lang="en-US" sz="2400" dirty="0"/>
              <a:t>      </a:t>
            </a:r>
            <a:r>
              <a:rPr lang="en-US" sz="2400" dirty="0">
                <a:solidFill>
                  <a:srgbClr val="000090"/>
                </a:solidFill>
              </a:rPr>
              <a:t>if</a:t>
            </a:r>
            <a:r>
              <a:rPr lang="en-US" sz="2400" dirty="0"/>
              <a:t> n%2==0:</a:t>
            </a:r>
          </a:p>
          <a:p>
            <a:pPr>
              <a:buFont typeface="Times New Roman" charset="0"/>
              <a:buNone/>
              <a:defRPr/>
            </a:pPr>
            <a:r>
              <a:rPr lang="en-US" sz="2400" dirty="0"/>
              <a:t>         return factor*factor</a:t>
            </a:r>
          </a:p>
          <a:p>
            <a:pPr>
              <a:buFont typeface="Times New Roman" charset="0"/>
              <a:buNone/>
              <a:defRPr/>
            </a:pPr>
            <a:r>
              <a:rPr lang="en-US" sz="2400" dirty="0"/>
              <a:t>      </a:t>
            </a:r>
            <a:r>
              <a:rPr lang="en-US" sz="2400" dirty="0">
                <a:solidFill>
                  <a:srgbClr val="000090"/>
                </a:solidFill>
              </a:rPr>
              <a:t>else:</a:t>
            </a:r>
            <a:r>
              <a:rPr lang="en-US" sz="2400" dirty="0"/>
              <a:t> return factor*factor*a</a:t>
            </a:r>
          </a:p>
        </p:txBody>
      </p:sp>
    </p:spTree>
    <p:extLst>
      <p:ext uri="{BB962C8B-B14F-4D97-AF65-F5344CB8AC3E}">
        <p14:creationId xmlns:p14="http://schemas.microsoft.com/office/powerpoint/2010/main" val="99697938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2B2082E-D4C4-B348-924A-72E92BCE7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CA1691E2-425F-AD44-B1B7-1A432079B9E3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66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41666" name="Rectangle 2">
            <a:extLst>
              <a:ext uri="{FF2B5EF4-FFF2-40B4-BE49-F238E27FC236}">
                <a16:creationId xmlns:a16="http://schemas.microsoft.com/office/drawing/2014/main" id="{87053AF3-B6CD-0041-9B95-F913031C2A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Recursion - Justification </a:t>
            </a:r>
          </a:p>
        </p:txBody>
      </p:sp>
      <p:sp>
        <p:nvSpPr>
          <p:cNvPr id="241667" name="Rectangle 3">
            <a:extLst>
              <a:ext uri="{FF2B5EF4-FFF2-40B4-BE49-F238E27FC236}">
                <a16:creationId xmlns:a16="http://schemas.microsoft.com/office/drawing/2014/main" id="{2C1D68A5-D871-714F-A9BD-00CC7990AA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ZA" b="1" dirty="0"/>
              <a:t>Recursion</a:t>
            </a:r>
            <a:r>
              <a:rPr lang="en-ZA" dirty="0"/>
              <a:t> is one of the most important ideas in computer science, but it's usually viewed as one of the harder parts of programming to grasp.</a:t>
            </a:r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ZA" dirty="0"/>
              <a:t>We can work out very concise and elegant solutions to problems by </a:t>
            </a:r>
            <a:r>
              <a:rPr lang="en-ZA" b="1" dirty="0"/>
              <a:t>thinking</a:t>
            </a:r>
            <a:r>
              <a:rPr lang="en-ZA" dirty="0"/>
              <a:t> </a:t>
            </a:r>
            <a:r>
              <a:rPr lang="en-ZA" b="1" dirty="0"/>
              <a:t>recursively</a:t>
            </a:r>
            <a:r>
              <a:rPr lang="en-ZA" dirty="0"/>
              <a:t>.</a:t>
            </a:r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ZA" sz="2400" dirty="0"/>
              <a:t>Basic approach traversing for non-linear data structures… such as trees</a:t>
            </a:r>
            <a:endParaRPr lang="en-US" sz="2400" dirty="0"/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sz="2400" dirty="0"/>
              <a:t>Also, there are problems whose solutions are </a:t>
            </a:r>
            <a:r>
              <a:rPr lang="en-US" sz="2400" b="1" dirty="0"/>
              <a:t>inherently recursive</a:t>
            </a:r>
            <a:r>
              <a:rPr lang="en-US" sz="2400" dirty="0"/>
              <a:t>, because they need to keep track of prior state. e.g.:</a:t>
            </a:r>
          </a:p>
          <a:p>
            <a:pPr lvl="1"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sz="2000" dirty="0"/>
              <a:t>divide-and-conquer algorithms such as Quicksort (coming soon….) </a:t>
            </a:r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sz="2400" dirty="0"/>
              <a:t>All of these algorithms can be implemented iteratively with the help of a stack, but the need for the stack arguably nullifies the advantages of the iterative solution.</a:t>
            </a:r>
          </a:p>
        </p:txBody>
      </p:sp>
    </p:spTree>
    <p:extLst>
      <p:ext uri="{BB962C8B-B14F-4D97-AF65-F5344CB8AC3E}">
        <p14:creationId xmlns:p14="http://schemas.microsoft.com/office/powerpoint/2010/main" val="196443675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5477FF8-2D75-AE4C-95A6-15BEE1E1E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00CBF9FE-3F44-974A-A435-4BF8EF1F5D65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67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35522" name="Rectangle 2">
            <a:extLst>
              <a:ext uri="{FF2B5EF4-FFF2-40B4-BE49-F238E27FC236}">
                <a16:creationId xmlns:a16="http://schemas.microsoft.com/office/drawing/2014/main" id="{9D34F46B-A3C8-6C43-A2C9-8DB23B043D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History of Recursion</a:t>
            </a:r>
          </a:p>
        </p:txBody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F8B6247A-9FBE-A84C-B656-E8C6F7E249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dirty="0"/>
              <a:t>Also, key concept for functional programming languages, such as Haskell</a:t>
            </a:r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Lisp is the second-oldest high-level programming language in widespread use today; only Fortran is older.</a:t>
            </a:r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		recursion a key component of language</a:t>
            </a:r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		Driven by AI</a:t>
            </a:r>
          </a:p>
          <a:p>
            <a:pPr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dirty="0"/>
              <a:t>Resurgence today, especially for parallel programming (Haskell)</a:t>
            </a:r>
          </a:p>
        </p:txBody>
      </p:sp>
    </p:spTree>
    <p:extLst>
      <p:ext uri="{BB962C8B-B14F-4D97-AF65-F5344CB8AC3E}">
        <p14:creationId xmlns:p14="http://schemas.microsoft.com/office/powerpoint/2010/main" val="397816393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093B9C6-14A0-7A42-B219-E12B0ED32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BC7B0BAC-F5F1-1E41-AB3E-88ABC7AC1C63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68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CDDDE6BC-8082-1D43-A7B7-C874835EA1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Thinking Recursively</a:t>
            </a:r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BABC0490-0961-CB44-9A15-FBB67DE88B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95300" y="1196975"/>
            <a:ext cx="5610225" cy="4926013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n-US" sz="2400" dirty="0"/>
              <a:t>There is no infinite recursion</a:t>
            </a:r>
          </a:p>
          <a:p>
            <a:pPr marL="1371600" lvl="2" indent="-457200">
              <a:lnSpc>
                <a:spcPct val="90000"/>
              </a:lnSpc>
              <a:buFont typeface="Arial" charset="0"/>
              <a:buChar char="–"/>
              <a:defRPr/>
            </a:pPr>
            <a:r>
              <a:rPr lang="en-US" dirty="0"/>
              <a:t>Every chain of recursive calls must reach a stopping case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n-US" sz="2400" dirty="0"/>
              <a:t>Each stopping case returns the correct value for that case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n-US" sz="2400" dirty="0"/>
              <a:t>For the cases that involve recursion:  </a:t>
            </a:r>
            <a:r>
              <a:rPr lang="en-US" sz="2400" i="1" dirty="0"/>
              <a:t>if</a:t>
            </a:r>
            <a:r>
              <a:rPr lang="en-US" sz="2400" dirty="0"/>
              <a:t> all recursive calls return the correct value, </a:t>
            </a:r>
            <a:r>
              <a:rPr lang="en-US" sz="2400" i="1" dirty="0"/>
              <a:t>then</a:t>
            </a:r>
            <a:r>
              <a:rPr lang="en-US" sz="2400" dirty="0"/>
              <a:t> the final value returned by the method is the correct value</a:t>
            </a:r>
          </a:p>
          <a:p>
            <a:pPr marL="609600" indent="-609600"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sz="2400" dirty="0"/>
              <a:t>These properties follow a technique also known as </a:t>
            </a:r>
          </a:p>
          <a:p>
            <a:pPr marL="609600" indent="-609600">
              <a:lnSpc>
                <a:spcPct val="90000"/>
              </a:lnSpc>
              <a:buFont typeface="Times New Roman" charset="0"/>
              <a:buNone/>
              <a:defRPr/>
            </a:pPr>
            <a:r>
              <a:rPr lang="en-US" sz="2400" i="1" dirty="0"/>
              <a:t>mathematical induction</a:t>
            </a:r>
          </a:p>
        </p:txBody>
      </p:sp>
      <p:pic>
        <p:nvPicPr>
          <p:cNvPr id="112644" name="Picture 1" descr="fractal.jpg">
            <a:extLst>
              <a:ext uri="{FF2B5EF4-FFF2-40B4-BE49-F238E27FC236}">
                <a16:creationId xmlns:a16="http://schemas.microsoft.com/office/drawing/2014/main" id="{FB4A65B3-1523-E44F-9A8A-696D5C0AC8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7325" y="1052513"/>
            <a:ext cx="3097213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741715"/>
      </p:ext>
    </p:extLst>
  </p:cSld>
  <p:clrMapOvr>
    <a:masterClrMapping/>
  </p:clrMapOvr>
  <p:transition spd="med">
    <p:wipe dir="r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BAC24-E7E2-B94E-BD24-A1E73D0AF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6765C-5121-1842-9294-F1CDE5968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treasure_map.py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509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E6610A-2FC0-D94A-BF2B-BFD6E66C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AB971A41-B384-AF4E-A41E-C9297A54CE82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7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3A63976B-9B87-9545-98CC-9887ADBF2B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definitions:</a:t>
            </a:r>
          </a:p>
        </p:txBody>
      </p:sp>
      <p:sp>
        <p:nvSpPr>
          <p:cNvPr id="203779" name="Rectangle 3">
            <a:extLst>
              <a:ext uri="{FF2B5EF4-FFF2-40B4-BE49-F238E27FC236}">
                <a16:creationId xmlns:a16="http://schemas.microsoft.com/office/drawing/2014/main" id="{CA4431BF-E902-AE49-A4BD-ADC7126A1D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latin typeface="Helvetica" charset="0"/>
              </a:rPr>
              <a:t>A description of something that refers to itself is called a </a:t>
            </a:r>
            <a:r>
              <a:rPr lang="en-US" b="1" dirty="0">
                <a:latin typeface="Helvetica" charset="0"/>
              </a:rPr>
              <a:t>recursive definition</a:t>
            </a:r>
            <a:r>
              <a:rPr lang="en-US" dirty="0">
                <a:latin typeface="Helvetica" charset="0"/>
              </a:rPr>
              <a:t>.</a:t>
            </a:r>
          </a:p>
          <a:p>
            <a:pPr>
              <a:buFont typeface="Times New Roman" charset="0"/>
              <a:buNone/>
              <a:defRPr/>
            </a:pPr>
            <a:endParaRPr lang="en-US" dirty="0">
              <a:latin typeface="Helvetica" charset="0"/>
            </a:endParaRP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FF0000"/>
                </a:solidFill>
                <a:latin typeface="Helvetica" charset="0"/>
              </a:rPr>
              <a:t>Examples?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C568119-BC37-CA48-B790-6FA89369F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0B17D948-3E4C-4448-90CA-9E5EAAD6CF4D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8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1A443561-688C-F94D-B7DD-7AC99C0E36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definitions:</a:t>
            </a:r>
          </a:p>
        </p:txBody>
      </p:sp>
      <p:sp>
        <p:nvSpPr>
          <p:cNvPr id="203779" name="Rectangle 3">
            <a:extLst>
              <a:ext uri="{FF2B5EF4-FFF2-40B4-BE49-F238E27FC236}">
                <a16:creationId xmlns:a16="http://schemas.microsoft.com/office/drawing/2014/main" id="{061A5A62-D560-9746-AEA3-4268BC35E6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latin typeface="Helvetica" charset="0"/>
              </a:rPr>
              <a:t>A description of something that refers to itself is called a </a:t>
            </a:r>
            <a:r>
              <a:rPr lang="en-US" b="1" dirty="0">
                <a:latin typeface="Helvetica" charset="0"/>
              </a:rPr>
              <a:t>recursive definition</a:t>
            </a:r>
            <a:r>
              <a:rPr lang="en-US" dirty="0">
                <a:latin typeface="Helvetica" charset="0"/>
              </a:rPr>
              <a:t>.</a:t>
            </a:r>
          </a:p>
          <a:p>
            <a:pPr>
              <a:buFont typeface="Times New Roman" charset="0"/>
              <a:buNone/>
              <a:defRPr/>
            </a:pPr>
            <a:r>
              <a:rPr lang="en-US" dirty="0" err="1">
                <a:solidFill>
                  <a:srgbClr val="FF0000"/>
                </a:solidFill>
                <a:latin typeface="Helvetica" charset="0"/>
              </a:rPr>
              <a:t>e.g</a:t>
            </a:r>
            <a:endParaRPr lang="en-US" dirty="0">
              <a:solidFill>
                <a:srgbClr val="FF0000"/>
              </a:solidFill>
              <a:latin typeface="Helvetica" charset="0"/>
            </a:endParaRPr>
          </a:p>
          <a:p>
            <a:pPr>
              <a:buFont typeface="Times New Roman" charset="0"/>
              <a:buNone/>
              <a:defRPr/>
            </a:pPr>
            <a:r>
              <a:rPr lang="en-US" b="1" dirty="0"/>
              <a:t> </a:t>
            </a:r>
            <a:r>
              <a:rPr lang="en-US" b="1" dirty="0" err="1"/>
              <a:t>frabjuous</a:t>
            </a:r>
            <a:r>
              <a:rPr lang="en-US" dirty="0"/>
              <a:t>: An adjective used to describe something that is </a:t>
            </a:r>
            <a:r>
              <a:rPr lang="en-US" b="1" dirty="0" err="1"/>
              <a:t>frabjuous</a:t>
            </a:r>
            <a:r>
              <a:rPr lang="en-US" dirty="0"/>
              <a:t>.</a:t>
            </a:r>
            <a:endParaRPr lang="en-US" dirty="0">
              <a:solidFill>
                <a:schemeClr val="tx1"/>
              </a:solidFill>
              <a:latin typeface="Helvetica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663D7B6-8C32-CD4C-8FA5-ED15AACC9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fld id="{52D38EE4-EC8F-1D4B-981C-982ABACB678B}" type="slidenum">
              <a:rPr lang="en-US" altLang="en-US" sz="1000" smtClean="0">
                <a:solidFill>
                  <a:srgbClr val="7F7F7F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pPr eaLnBrk="1" hangingPunct="1">
                <a:buFont typeface="Times New Roman" panose="02020603050405020304" pitchFamily="18" charset="0"/>
                <a:buNone/>
              </a:pPr>
              <a:t>9</a:t>
            </a:fld>
            <a:endParaRPr lang="en-US" altLang="en-US" sz="1000">
              <a:solidFill>
                <a:srgbClr val="7F7F7F"/>
              </a:solidFill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4B82549E-830C-CA4A-8A47-B614011C05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Recursive definitions</a:t>
            </a:r>
          </a:p>
        </p:txBody>
      </p:sp>
      <p:sp>
        <p:nvSpPr>
          <p:cNvPr id="203779" name="Rectangle 3">
            <a:extLst>
              <a:ext uri="{FF2B5EF4-FFF2-40B4-BE49-F238E27FC236}">
                <a16:creationId xmlns:a16="http://schemas.microsoft.com/office/drawing/2014/main" id="{800D4EC5-3BF6-5744-A8C3-79CB3D09A9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altLang="en-US">
                <a:latin typeface="Helvetica" pitchFamily="2" charset="0"/>
              </a:rPr>
              <a:t>A recursive definition of the ancestors of person </a:t>
            </a:r>
            <a:r>
              <a:rPr lang="en-US" altLang="en-US" i="1">
                <a:latin typeface="Helvetica" pitchFamily="2" charset="0"/>
              </a:rPr>
              <a:t>p</a:t>
            </a:r>
            <a:r>
              <a:rPr lang="en-US" altLang="en-US">
                <a:latin typeface="Helvetica" pitchFamily="2" charset="0"/>
              </a:rPr>
              <a:t>:</a:t>
            </a:r>
          </a:p>
          <a:p>
            <a:pPr lvl="1"/>
            <a:r>
              <a:rPr lang="en-US" altLang="en-US" i="1">
                <a:latin typeface="Helvetica" pitchFamily="2" charset="0"/>
              </a:rPr>
              <a:t>p</a:t>
            </a:r>
            <a:r>
              <a:rPr lang="en-US" altLang="en-US">
                <a:latin typeface="Helvetica" pitchFamily="2" charset="0"/>
              </a:rPr>
              <a:t>’s parents are </a:t>
            </a:r>
            <a:r>
              <a:rPr lang="en-US" altLang="en-US" i="1">
                <a:latin typeface="Helvetica" pitchFamily="2" charset="0"/>
              </a:rPr>
              <a:t>p</a:t>
            </a:r>
            <a:r>
              <a:rPr lang="en-US" altLang="en-US">
                <a:latin typeface="Helvetica" pitchFamily="2" charset="0"/>
              </a:rPr>
              <a:t>’s ancestors (</a:t>
            </a:r>
            <a:r>
              <a:rPr lang="en-US" altLang="en-US" b="1" i="1"/>
              <a:t>base case</a:t>
            </a:r>
            <a:r>
              <a:rPr lang="en-US" altLang="en-US">
                <a:latin typeface="Helvetica" pitchFamily="2" charset="0"/>
              </a:rPr>
              <a:t>);</a:t>
            </a:r>
          </a:p>
          <a:p>
            <a:pPr lvl="1"/>
            <a:r>
              <a:rPr lang="en-US" altLang="en-US">
                <a:latin typeface="Helvetica" pitchFamily="2" charset="0"/>
              </a:rPr>
              <a:t>The parents of any ancestors of </a:t>
            </a:r>
            <a:r>
              <a:rPr lang="en-US" altLang="en-US" i="1">
                <a:latin typeface="Helvetica" pitchFamily="2" charset="0"/>
              </a:rPr>
              <a:t>p</a:t>
            </a:r>
            <a:r>
              <a:rPr lang="en-US" altLang="en-US">
                <a:latin typeface="Helvetica" pitchFamily="2" charset="0"/>
              </a:rPr>
              <a:t> are also the ancestors of </a:t>
            </a:r>
            <a:r>
              <a:rPr lang="en-US" altLang="en-US" i="1">
                <a:latin typeface="Helvetica" pitchFamily="2" charset="0"/>
              </a:rPr>
              <a:t>p</a:t>
            </a:r>
            <a:r>
              <a:rPr lang="en-US" altLang="en-US">
                <a:latin typeface="Helvetica" pitchFamily="2" charset="0"/>
              </a:rPr>
              <a:t> (</a:t>
            </a:r>
            <a:r>
              <a:rPr lang="en-US" altLang="en-US" b="1" i="1"/>
              <a:t>recursive step</a:t>
            </a:r>
            <a:r>
              <a:rPr lang="en-US" altLang="en-US">
                <a:latin typeface="Helvetica" pitchFamily="2" charset="0"/>
              </a:rPr>
              <a:t>).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977F221-28D8-D440-8331-F86844C66FA1}"/>
              </a:ext>
            </a:extLst>
          </p:cNvPr>
          <p:cNvSpPr/>
          <p:nvPr/>
        </p:nvSpPr>
        <p:spPr bwMode="auto">
          <a:xfrm>
            <a:off x="4954588" y="5516563"/>
            <a:ext cx="358775" cy="36036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dirty="0">
                <a:latin typeface="Arial" charset="0"/>
                <a:ea typeface="ＭＳ Ｐゴシック" charset="0"/>
              </a:rPr>
              <a:t>p</a:t>
            </a:r>
          </a:p>
        </p:txBody>
      </p:sp>
      <p:sp>
        <p:nvSpPr>
          <p:cNvPr id="31749" name="Oval 6">
            <a:extLst>
              <a:ext uri="{FF2B5EF4-FFF2-40B4-BE49-F238E27FC236}">
                <a16:creationId xmlns:a16="http://schemas.microsoft.com/office/drawing/2014/main" id="{8A42E7A7-9F0C-9C49-9C05-3E1BFFB5C4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5663" y="4941888"/>
            <a:ext cx="360362" cy="358775"/>
          </a:xfrm>
          <a:prstGeom prst="ellipse">
            <a:avLst/>
          </a:prstGeom>
          <a:solidFill>
            <a:srgbClr val="CCAF0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1750" name="Oval 7">
            <a:extLst>
              <a:ext uri="{FF2B5EF4-FFF2-40B4-BE49-F238E27FC236}">
                <a16:creationId xmlns:a16="http://schemas.microsoft.com/office/drawing/2014/main" id="{677215E1-AC4E-0B49-851E-3C78E29488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3363" y="4941888"/>
            <a:ext cx="360362" cy="358775"/>
          </a:xfrm>
          <a:prstGeom prst="ellipse">
            <a:avLst/>
          </a:prstGeom>
          <a:solidFill>
            <a:srgbClr val="CCAF0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8A27FFB-015A-1443-95AE-03E16E0F3DCE}"/>
              </a:ext>
            </a:extLst>
          </p:cNvPr>
          <p:cNvCxnSpPr>
            <a:stCxn id="2" idx="1"/>
            <a:endCxn id="31749" idx="4"/>
          </p:cNvCxnSpPr>
          <p:nvPr/>
        </p:nvCxnSpPr>
        <p:spPr bwMode="auto">
          <a:xfrm flipH="1" flipV="1">
            <a:off x="4845050" y="5300663"/>
            <a:ext cx="161925" cy="26987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9DECD8-8EDA-7E4B-AD91-FDED754B3526}"/>
              </a:ext>
            </a:extLst>
          </p:cNvPr>
          <p:cNvCxnSpPr>
            <a:stCxn id="2" idx="7"/>
            <a:endCxn id="31750" idx="4"/>
          </p:cNvCxnSpPr>
          <p:nvPr/>
        </p:nvCxnSpPr>
        <p:spPr bwMode="auto">
          <a:xfrm flipV="1">
            <a:off x="5260975" y="5300663"/>
            <a:ext cx="233363" cy="26987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392B54E2-0CBA-B14E-BD70-8954553188E3}"/>
              </a:ext>
            </a:extLst>
          </p:cNvPr>
          <p:cNvSpPr/>
          <p:nvPr/>
        </p:nvSpPr>
        <p:spPr bwMode="auto">
          <a:xfrm>
            <a:off x="3944938" y="4868863"/>
            <a:ext cx="360362" cy="3603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1754" name="Oval 14">
            <a:extLst>
              <a:ext uri="{FF2B5EF4-FFF2-40B4-BE49-F238E27FC236}">
                <a16:creationId xmlns:a16="http://schemas.microsoft.com/office/drawing/2014/main" id="{3C93FABD-67A5-2948-B947-41A4B591F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5663" y="4292600"/>
            <a:ext cx="360362" cy="360363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C59D9B5-710C-1845-A03A-65B7E0A3048C}"/>
              </a:ext>
            </a:extLst>
          </p:cNvPr>
          <p:cNvCxnSpPr>
            <a:stCxn id="31749" idx="1"/>
            <a:endCxn id="14" idx="6"/>
          </p:cNvCxnSpPr>
          <p:nvPr/>
        </p:nvCxnSpPr>
        <p:spPr bwMode="auto">
          <a:xfrm flipH="1">
            <a:off x="4305300" y="4994275"/>
            <a:ext cx="412750" cy="5556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9DC810-CD9A-3145-8954-8CD968E701CE}"/>
              </a:ext>
            </a:extLst>
          </p:cNvPr>
          <p:cNvCxnSpPr>
            <a:stCxn id="31749" idx="0"/>
            <a:endCxn id="31754" idx="4"/>
          </p:cNvCxnSpPr>
          <p:nvPr/>
        </p:nvCxnSpPr>
        <p:spPr bwMode="auto">
          <a:xfrm flipV="1">
            <a:off x="4845050" y="4652963"/>
            <a:ext cx="0" cy="28892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B43B0B8C-2723-2B45-B1AA-631B5BD5CF69}"/>
              </a:ext>
            </a:extLst>
          </p:cNvPr>
          <p:cNvSpPr/>
          <p:nvPr/>
        </p:nvSpPr>
        <p:spPr bwMode="auto">
          <a:xfrm>
            <a:off x="5457825" y="4221163"/>
            <a:ext cx="360363" cy="3603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1758" name="Oval 22">
            <a:extLst>
              <a:ext uri="{FF2B5EF4-FFF2-40B4-BE49-F238E27FC236}">
                <a16:creationId xmlns:a16="http://schemas.microsoft.com/office/drawing/2014/main" id="{92818FE1-ACBE-264B-8C47-DCC372AD91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4437063"/>
            <a:ext cx="360362" cy="360362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BB56662-36C3-8349-AF52-591ECB257C76}"/>
              </a:ext>
            </a:extLst>
          </p:cNvPr>
          <p:cNvCxnSpPr>
            <a:stCxn id="31750" idx="0"/>
            <a:endCxn id="22" idx="4"/>
          </p:cNvCxnSpPr>
          <p:nvPr/>
        </p:nvCxnSpPr>
        <p:spPr bwMode="auto">
          <a:xfrm flipV="1">
            <a:off x="5494338" y="4581525"/>
            <a:ext cx="142875" cy="36036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FEE3AE6-B357-4D4E-9E9B-FDF26376ADA8}"/>
              </a:ext>
            </a:extLst>
          </p:cNvPr>
          <p:cNvCxnSpPr>
            <a:stCxn id="31750" idx="7"/>
            <a:endCxn id="31758" idx="3"/>
          </p:cNvCxnSpPr>
          <p:nvPr/>
        </p:nvCxnSpPr>
        <p:spPr bwMode="auto">
          <a:xfrm flipV="1">
            <a:off x="5621338" y="4745038"/>
            <a:ext cx="465137" cy="24923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761" name="Oval 35">
            <a:extLst>
              <a:ext uri="{FF2B5EF4-FFF2-40B4-BE49-F238E27FC236}">
                <a16:creationId xmlns:a16="http://schemas.microsoft.com/office/drawing/2014/main" id="{DA42437E-3023-B04E-96B7-C7BCDE43A8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6388" y="3644900"/>
            <a:ext cx="358775" cy="360363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1762" name="Oval 36">
            <a:extLst>
              <a:ext uri="{FF2B5EF4-FFF2-40B4-BE49-F238E27FC236}">
                <a16:creationId xmlns:a16="http://schemas.microsoft.com/office/drawing/2014/main" id="{6D32C070-2D54-604F-BC62-8F4B9B0EE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8188" y="3644900"/>
            <a:ext cx="360362" cy="360363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7EF1C5C-71D2-3244-B6B0-2BECD609EC6D}"/>
              </a:ext>
            </a:extLst>
          </p:cNvPr>
          <p:cNvCxnSpPr>
            <a:stCxn id="22" idx="1"/>
            <a:endCxn id="31761" idx="4"/>
          </p:cNvCxnSpPr>
          <p:nvPr/>
        </p:nvCxnSpPr>
        <p:spPr bwMode="auto">
          <a:xfrm flipV="1">
            <a:off x="5510213" y="4005263"/>
            <a:ext cx="55562" cy="26828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9FD85B3-C7CF-0444-9D20-870CF316D363}"/>
              </a:ext>
            </a:extLst>
          </p:cNvPr>
          <p:cNvCxnSpPr>
            <a:endCxn id="31762" idx="4"/>
          </p:cNvCxnSpPr>
          <p:nvPr/>
        </p:nvCxnSpPr>
        <p:spPr bwMode="auto">
          <a:xfrm flipV="1">
            <a:off x="5765800" y="4005263"/>
            <a:ext cx="231775" cy="26828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EB49F3B0-ED1C-D94D-8815-0B7A511037DF}"/>
              </a:ext>
            </a:extLst>
          </p:cNvPr>
          <p:cNvSpPr/>
          <p:nvPr/>
        </p:nvSpPr>
        <p:spPr bwMode="auto">
          <a:xfrm>
            <a:off x="5097463" y="2997200"/>
            <a:ext cx="360362" cy="3603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1766" name="Oval 40">
            <a:extLst>
              <a:ext uri="{FF2B5EF4-FFF2-40B4-BE49-F238E27FC236}">
                <a16:creationId xmlns:a16="http://schemas.microsoft.com/office/drawing/2014/main" id="{599F67AD-60C2-4E45-931A-79CA1CD83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9263" y="2781300"/>
            <a:ext cx="360362" cy="360363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D8DAB49-75CF-4142-9E86-83B2F13F43B0}"/>
              </a:ext>
            </a:extLst>
          </p:cNvPr>
          <p:cNvCxnSpPr>
            <a:stCxn id="31761" idx="1"/>
            <a:endCxn id="40" idx="4"/>
          </p:cNvCxnSpPr>
          <p:nvPr/>
        </p:nvCxnSpPr>
        <p:spPr bwMode="auto">
          <a:xfrm flipH="1" flipV="1">
            <a:off x="5278438" y="3357563"/>
            <a:ext cx="160337" cy="33972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09E2611-8F02-DC4C-B9C1-07BD23212996}"/>
              </a:ext>
            </a:extLst>
          </p:cNvPr>
          <p:cNvCxnSpPr>
            <a:stCxn id="31761" idx="0"/>
            <a:endCxn id="31766" idx="4"/>
          </p:cNvCxnSpPr>
          <p:nvPr/>
        </p:nvCxnSpPr>
        <p:spPr bwMode="auto">
          <a:xfrm flipV="1">
            <a:off x="5565775" y="3141663"/>
            <a:ext cx="144463" cy="50323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E2E7E527-DBBE-8741-AD53-B5F3DB61534D}"/>
              </a:ext>
            </a:extLst>
          </p:cNvPr>
          <p:cNvSpPr/>
          <p:nvPr/>
        </p:nvSpPr>
        <p:spPr bwMode="auto">
          <a:xfrm>
            <a:off x="5962650" y="2924175"/>
            <a:ext cx="358775" cy="3603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1770" name="Oval 44">
            <a:extLst>
              <a:ext uri="{FF2B5EF4-FFF2-40B4-BE49-F238E27FC236}">
                <a16:creationId xmlns:a16="http://schemas.microsoft.com/office/drawing/2014/main" id="{7C567C06-8072-B247-89A5-BC3CACC58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7325" y="3141663"/>
            <a:ext cx="360363" cy="358775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E81D704-05B0-DE4F-92F8-38C623EF30F2}"/>
              </a:ext>
            </a:extLst>
          </p:cNvPr>
          <p:cNvCxnSpPr>
            <a:stCxn id="31762" idx="0"/>
            <a:endCxn id="44" idx="4"/>
          </p:cNvCxnSpPr>
          <p:nvPr/>
        </p:nvCxnSpPr>
        <p:spPr bwMode="auto">
          <a:xfrm flipV="1">
            <a:off x="5997575" y="3284538"/>
            <a:ext cx="144463" cy="36036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FE6ED48-6FE3-C449-BBAC-864EEF882786}"/>
              </a:ext>
            </a:extLst>
          </p:cNvPr>
          <p:cNvCxnSpPr>
            <a:stCxn id="31762" idx="7"/>
            <a:endCxn id="31770" idx="3"/>
          </p:cNvCxnSpPr>
          <p:nvPr/>
        </p:nvCxnSpPr>
        <p:spPr bwMode="auto">
          <a:xfrm flipV="1">
            <a:off x="6124575" y="3448050"/>
            <a:ext cx="466725" cy="2492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773" name="Oval 47">
            <a:extLst>
              <a:ext uri="{FF2B5EF4-FFF2-40B4-BE49-F238E27FC236}">
                <a16:creationId xmlns:a16="http://schemas.microsoft.com/office/drawing/2014/main" id="{EC28F651-0553-484F-BFD1-F10520D45617}"/>
              </a:ext>
            </a:extLst>
          </p:cNvPr>
          <p:cNvSpPr>
            <a:spLocks noChangeArrowheads="1"/>
          </p:cNvSpPr>
          <p:nvPr/>
        </p:nvSpPr>
        <p:spPr bwMode="auto">
          <a:xfrm rot="4718574">
            <a:off x="6572251" y="4024312"/>
            <a:ext cx="360362" cy="360363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1774" name="Oval 48">
            <a:extLst>
              <a:ext uri="{FF2B5EF4-FFF2-40B4-BE49-F238E27FC236}">
                <a16:creationId xmlns:a16="http://schemas.microsoft.com/office/drawing/2014/main" id="{6CC0E1D4-5059-B849-87C0-D3AA5F88021F}"/>
              </a:ext>
            </a:extLst>
          </p:cNvPr>
          <p:cNvSpPr>
            <a:spLocks noChangeArrowheads="1"/>
          </p:cNvSpPr>
          <p:nvPr/>
        </p:nvSpPr>
        <p:spPr bwMode="auto">
          <a:xfrm rot="4718574">
            <a:off x="6700838" y="4660900"/>
            <a:ext cx="358775" cy="358775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BF8C14B-F773-834E-BEC3-3E53B11020AC}"/>
              </a:ext>
            </a:extLst>
          </p:cNvPr>
          <p:cNvCxnSpPr>
            <a:endCxn id="31773" idx="4"/>
          </p:cNvCxnSpPr>
          <p:nvPr/>
        </p:nvCxnSpPr>
        <p:spPr bwMode="auto">
          <a:xfrm rot="4718574" flipH="1" flipV="1">
            <a:off x="6380163" y="4211638"/>
            <a:ext cx="160337" cy="26828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1E82884-3705-064A-B11F-58972CBA0292}"/>
              </a:ext>
            </a:extLst>
          </p:cNvPr>
          <p:cNvCxnSpPr>
            <a:endCxn id="31774" idx="4"/>
          </p:cNvCxnSpPr>
          <p:nvPr/>
        </p:nvCxnSpPr>
        <p:spPr bwMode="auto">
          <a:xfrm rot="4718574" flipV="1">
            <a:off x="6433344" y="4653757"/>
            <a:ext cx="231775" cy="26828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10262634-6F5A-E244-91ED-C89F862891D4}"/>
              </a:ext>
            </a:extLst>
          </p:cNvPr>
          <p:cNvSpPr/>
          <p:nvPr/>
        </p:nvSpPr>
        <p:spPr bwMode="auto">
          <a:xfrm rot="4718574">
            <a:off x="6968331" y="3431382"/>
            <a:ext cx="358775" cy="3603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1778" name="Oval 52">
            <a:extLst>
              <a:ext uri="{FF2B5EF4-FFF2-40B4-BE49-F238E27FC236}">
                <a16:creationId xmlns:a16="http://schemas.microsoft.com/office/drawing/2014/main" id="{0EE9FCEF-D3F7-CE40-B000-DE8219B697D8}"/>
              </a:ext>
            </a:extLst>
          </p:cNvPr>
          <p:cNvSpPr>
            <a:spLocks noChangeArrowheads="1"/>
          </p:cNvSpPr>
          <p:nvPr/>
        </p:nvSpPr>
        <p:spPr bwMode="auto">
          <a:xfrm rot="4718574">
            <a:off x="7207251" y="3897312"/>
            <a:ext cx="360362" cy="360363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E780536-6ADB-2B4E-AF71-19DE5DBA0E3A}"/>
              </a:ext>
            </a:extLst>
          </p:cNvPr>
          <p:cNvCxnSpPr>
            <a:stCxn id="31773" idx="1"/>
            <a:endCxn id="52" idx="4"/>
          </p:cNvCxnSpPr>
          <p:nvPr/>
        </p:nvCxnSpPr>
        <p:spPr bwMode="auto">
          <a:xfrm rot="4718574" flipH="1" flipV="1">
            <a:off x="6723856" y="3752057"/>
            <a:ext cx="376237" cy="19685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3A2976C-FB02-6D44-AA26-608B16D18D30}"/>
              </a:ext>
            </a:extLst>
          </p:cNvPr>
          <p:cNvCxnSpPr>
            <a:stCxn id="31773" idx="0"/>
            <a:endCxn id="31778" idx="4"/>
          </p:cNvCxnSpPr>
          <p:nvPr/>
        </p:nvCxnSpPr>
        <p:spPr bwMode="auto">
          <a:xfrm rot="4718574" flipV="1">
            <a:off x="7069932" y="3998119"/>
            <a:ext cx="0" cy="28733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02C7D399-EF90-9944-90DA-260F2565B45C}"/>
              </a:ext>
            </a:extLst>
          </p:cNvPr>
          <p:cNvSpPr/>
          <p:nvPr/>
        </p:nvSpPr>
        <p:spPr bwMode="auto">
          <a:xfrm rot="4718574">
            <a:off x="7434263" y="4659313"/>
            <a:ext cx="360362" cy="3603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1782" name="Oval 56">
            <a:extLst>
              <a:ext uri="{FF2B5EF4-FFF2-40B4-BE49-F238E27FC236}">
                <a16:creationId xmlns:a16="http://schemas.microsoft.com/office/drawing/2014/main" id="{3532294E-4EDD-294A-9BB3-50CE4EFB913B}"/>
              </a:ext>
            </a:extLst>
          </p:cNvPr>
          <p:cNvSpPr>
            <a:spLocks noChangeArrowheads="1"/>
          </p:cNvSpPr>
          <p:nvPr/>
        </p:nvSpPr>
        <p:spPr bwMode="auto">
          <a:xfrm rot="4718574">
            <a:off x="7335837" y="5267326"/>
            <a:ext cx="360363" cy="360362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D6C074C-6A61-8B4D-AE96-E663E2AB9989}"/>
              </a:ext>
            </a:extLst>
          </p:cNvPr>
          <p:cNvCxnSpPr>
            <a:stCxn id="31774" idx="0"/>
            <a:endCxn id="56" idx="4"/>
          </p:cNvCxnSpPr>
          <p:nvPr/>
        </p:nvCxnSpPr>
        <p:spPr bwMode="auto">
          <a:xfrm rot="4718574" flipV="1">
            <a:off x="7175501" y="4659312"/>
            <a:ext cx="144462" cy="36036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6F99F44-163F-FC40-81D5-D29C15160969}"/>
              </a:ext>
            </a:extLst>
          </p:cNvPr>
          <p:cNvCxnSpPr>
            <a:stCxn id="31774" idx="7"/>
            <a:endCxn id="31782" idx="3"/>
          </p:cNvCxnSpPr>
          <p:nvPr/>
        </p:nvCxnSpPr>
        <p:spPr bwMode="auto">
          <a:xfrm rot="4718574" flipV="1">
            <a:off x="6965156" y="5018882"/>
            <a:ext cx="466725" cy="2492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785" name="Oval 79">
            <a:extLst>
              <a:ext uri="{FF2B5EF4-FFF2-40B4-BE49-F238E27FC236}">
                <a16:creationId xmlns:a16="http://schemas.microsoft.com/office/drawing/2014/main" id="{870C9987-BD58-974B-8398-48EEE4089566}"/>
              </a:ext>
            </a:extLst>
          </p:cNvPr>
          <p:cNvSpPr>
            <a:spLocks noChangeArrowheads="1"/>
          </p:cNvSpPr>
          <p:nvPr/>
        </p:nvSpPr>
        <p:spPr bwMode="auto">
          <a:xfrm rot="-2758753">
            <a:off x="4025106" y="4123532"/>
            <a:ext cx="358775" cy="360362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1786" name="Oval 80">
            <a:extLst>
              <a:ext uri="{FF2B5EF4-FFF2-40B4-BE49-F238E27FC236}">
                <a16:creationId xmlns:a16="http://schemas.microsoft.com/office/drawing/2014/main" id="{CC34B3EE-51D7-B64C-AE9D-7999B105A777}"/>
              </a:ext>
            </a:extLst>
          </p:cNvPr>
          <p:cNvSpPr>
            <a:spLocks noChangeArrowheads="1"/>
          </p:cNvSpPr>
          <p:nvPr/>
        </p:nvSpPr>
        <p:spPr bwMode="auto">
          <a:xfrm rot="-2758753">
            <a:off x="4474369" y="3658394"/>
            <a:ext cx="360363" cy="358775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7CECE3A6-FE8E-6444-9459-285F71921988}"/>
              </a:ext>
            </a:extLst>
          </p:cNvPr>
          <p:cNvCxnSpPr>
            <a:endCxn id="31785" idx="4"/>
          </p:cNvCxnSpPr>
          <p:nvPr/>
        </p:nvCxnSpPr>
        <p:spPr bwMode="auto">
          <a:xfrm rot="18841247" flipH="1" flipV="1">
            <a:off x="4406107" y="4329906"/>
            <a:ext cx="160338" cy="26987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7E109385-38AE-0843-B029-81C0D1416258}"/>
              </a:ext>
            </a:extLst>
          </p:cNvPr>
          <p:cNvCxnSpPr>
            <a:endCxn id="31786" idx="4"/>
          </p:cNvCxnSpPr>
          <p:nvPr/>
        </p:nvCxnSpPr>
        <p:spPr bwMode="auto">
          <a:xfrm rot="18841247" flipV="1">
            <a:off x="4683125" y="4005263"/>
            <a:ext cx="233363" cy="26828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4" name="Oval 83">
            <a:extLst>
              <a:ext uri="{FF2B5EF4-FFF2-40B4-BE49-F238E27FC236}">
                <a16:creationId xmlns:a16="http://schemas.microsoft.com/office/drawing/2014/main" id="{623CCBA6-92EB-CE46-8001-64518F2E148C}"/>
              </a:ext>
            </a:extLst>
          </p:cNvPr>
          <p:cNvSpPr/>
          <p:nvPr/>
        </p:nvSpPr>
        <p:spPr bwMode="auto">
          <a:xfrm rot="18841247">
            <a:off x="3371850" y="3863975"/>
            <a:ext cx="360363" cy="3603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1790" name="Oval 84">
            <a:extLst>
              <a:ext uri="{FF2B5EF4-FFF2-40B4-BE49-F238E27FC236}">
                <a16:creationId xmlns:a16="http://schemas.microsoft.com/office/drawing/2014/main" id="{C3F7DC3E-67D7-5049-98AB-349612DC1AE2}"/>
              </a:ext>
            </a:extLst>
          </p:cNvPr>
          <p:cNvSpPr>
            <a:spLocks noChangeArrowheads="1"/>
          </p:cNvSpPr>
          <p:nvPr/>
        </p:nvSpPr>
        <p:spPr bwMode="auto">
          <a:xfrm rot="-2758753">
            <a:off x="3659982" y="3504406"/>
            <a:ext cx="360362" cy="358775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D4A06D21-99AB-774D-9D6C-DF97FA721E1A}"/>
              </a:ext>
            </a:extLst>
          </p:cNvPr>
          <p:cNvCxnSpPr>
            <a:stCxn id="31785" idx="1"/>
            <a:endCxn id="84" idx="4"/>
          </p:cNvCxnSpPr>
          <p:nvPr/>
        </p:nvCxnSpPr>
        <p:spPr bwMode="auto">
          <a:xfrm flipH="1" flipV="1">
            <a:off x="3681413" y="4168775"/>
            <a:ext cx="342900" cy="13811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2B4A3BBB-7807-D844-BEA1-81D69707820A}"/>
              </a:ext>
            </a:extLst>
          </p:cNvPr>
          <p:cNvCxnSpPr>
            <a:stCxn id="31785" idx="0"/>
            <a:endCxn id="31790" idx="4"/>
          </p:cNvCxnSpPr>
          <p:nvPr/>
        </p:nvCxnSpPr>
        <p:spPr bwMode="auto">
          <a:xfrm flipH="1" flipV="1">
            <a:off x="3970338" y="3808413"/>
            <a:ext cx="104775" cy="36988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8" name="Oval 87">
            <a:extLst>
              <a:ext uri="{FF2B5EF4-FFF2-40B4-BE49-F238E27FC236}">
                <a16:creationId xmlns:a16="http://schemas.microsoft.com/office/drawing/2014/main" id="{F7FD9533-B02F-DB4D-93A2-8DB6848D736F}"/>
              </a:ext>
            </a:extLst>
          </p:cNvPr>
          <p:cNvSpPr/>
          <p:nvPr/>
        </p:nvSpPr>
        <p:spPr bwMode="auto">
          <a:xfrm rot="18841247">
            <a:off x="4056856" y="3053557"/>
            <a:ext cx="358775" cy="3603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1794" name="Oval 88">
            <a:extLst>
              <a:ext uri="{FF2B5EF4-FFF2-40B4-BE49-F238E27FC236}">
                <a16:creationId xmlns:a16="http://schemas.microsoft.com/office/drawing/2014/main" id="{6AB4ADDE-BDE3-6446-9D9A-1C26DF1FA4FC}"/>
              </a:ext>
            </a:extLst>
          </p:cNvPr>
          <p:cNvSpPr>
            <a:spLocks noChangeArrowheads="1"/>
          </p:cNvSpPr>
          <p:nvPr/>
        </p:nvSpPr>
        <p:spPr bwMode="auto">
          <a:xfrm rot="-2758753">
            <a:off x="4612482" y="2790031"/>
            <a:ext cx="360362" cy="358775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579AC5BA-B5F2-4643-A0ED-A680EA128682}"/>
              </a:ext>
            </a:extLst>
          </p:cNvPr>
          <p:cNvCxnSpPr>
            <a:stCxn id="31786" idx="0"/>
            <a:endCxn id="88" idx="4"/>
          </p:cNvCxnSpPr>
          <p:nvPr/>
        </p:nvCxnSpPr>
        <p:spPr bwMode="auto">
          <a:xfrm rot="18841247" flipV="1">
            <a:off x="4373562" y="3355976"/>
            <a:ext cx="144463" cy="36036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592CB044-28F6-BB49-AEA7-33FF12A9B8B2}"/>
              </a:ext>
            </a:extLst>
          </p:cNvPr>
          <p:cNvCxnSpPr>
            <a:stCxn id="31786" idx="7"/>
            <a:endCxn id="31794" idx="3"/>
          </p:cNvCxnSpPr>
          <p:nvPr/>
        </p:nvCxnSpPr>
        <p:spPr bwMode="auto">
          <a:xfrm rot="18841247" flipV="1">
            <a:off x="4490244" y="3278982"/>
            <a:ext cx="466725" cy="24923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797" name="Oval 106">
            <a:extLst>
              <a:ext uri="{FF2B5EF4-FFF2-40B4-BE49-F238E27FC236}">
                <a16:creationId xmlns:a16="http://schemas.microsoft.com/office/drawing/2014/main" id="{E827495B-A345-5F45-837D-70F81350E61E}"/>
              </a:ext>
            </a:extLst>
          </p:cNvPr>
          <p:cNvSpPr>
            <a:spLocks noChangeArrowheads="1"/>
          </p:cNvSpPr>
          <p:nvPr/>
        </p:nvSpPr>
        <p:spPr bwMode="auto">
          <a:xfrm rot="-6215159">
            <a:off x="3419476" y="5291137"/>
            <a:ext cx="360362" cy="360363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31798" name="Oval 107">
            <a:extLst>
              <a:ext uri="{FF2B5EF4-FFF2-40B4-BE49-F238E27FC236}">
                <a16:creationId xmlns:a16="http://schemas.microsoft.com/office/drawing/2014/main" id="{830995DD-E183-BF44-9764-D180C8252797}"/>
              </a:ext>
            </a:extLst>
          </p:cNvPr>
          <p:cNvSpPr>
            <a:spLocks noChangeArrowheads="1"/>
          </p:cNvSpPr>
          <p:nvPr/>
        </p:nvSpPr>
        <p:spPr bwMode="auto">
          <a:xfrm rot="-6215159">
            <a:off x="3267075" y="4660900"/>
            <a:ext cx="360363" cy="360363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5734050-CC2F-B442-832E-25A275BBA3AD}"/>
              </a:ext>
            </a:extLst>
          </p:cNvPr>
          <p:cNvCxnSpPr>
            <a:endCxn id="31797" idx="4"/>
          </p:cNvCxnSpPr>
          <p:nvPr/>
        </p:nvCxnSpPr>
        <p:spPr bwMode="auto">
          <a:xfrm rot="15384841" flipH="1" flipV="1">
            <a:off x="3806825" y="5184775"/>
            <a:ext cx="160338" cy="26828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5E9EE7D6-820C-F84E-9C7D-60FD8595FCD0}"/>
              </a:ext>
            </a:extLst>
          </p:cNvPr>
          <p:cNvCxnSpPr>
            <a:endCxn id="31798" idx="4"/>
          </p:cNvCxnSpPr>
          <p:nvPr/>
        </p:nvCxnSpPr>
        <p:spPr bwMode="auto">
          <a:xfrm rot="15384841" flipV="1">
            <a:off x="3663951" y="4746625"/>
            <a:ext cx="233362" cy="26828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35B78EFE-82E7-B649-8FBF-3486B58F59AB}"/>
              </a:ext>
            </a:extLst>
          </p:cNvPr>
          <p:cNvSpPr/>
          <p:nvPr/>
        </p:nvSpPr>
        <p:spPr bwMode="auto">
          <a:xfrm rot="15384841">
            <a:off x="3048000" y="5899150"/>
            <a:ext cx="360363" cy="3603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1802" name="Oval 111">
            <a:extLst>
              <a:ext uri="{FF2B5EF4-FFF2-40B4-BE49-F238E27FC236}">
                <a16:creationId xmlns:a16="http://schemas.microsoft.com/office/drawing/2014/main" id="{B3801EBA-C86E-BD47-AF75-634E9BC75747}"/>
              </a:ext>
            </a:extLst>
          </p:cNvPr>
          <p:cNvSpPr>
            <a:spLocks noChangeArrowheads="1"/>
          </p:cNvSpPr>
          <p:nvPr/>
        </p:nvSpPr>
        <p:spPr bwMode="auto">
          <a:xfrm rot="-6215159">
            <a:off x="2790032" y="5444331"/>
            <a:ext cx="360362" cy="358775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69ACF4D5-9EE2-A547-A8F9-AA9DCD0D62CE}"/>
              </a:ext>
            </a:extLst>
          </p:cNvPr>
          <p:cNvCxnSpPr>
            <a:stCxn id="31797" idx="1"/>
            <a:endCxn id="111" idx="4"/>
          </p:cNvCxnSpPr>
          <p:nvPr/>
        </p:nvCxnSpPr>
        <p:spPr bwMode="auto">
          <a:xfrm rot="15384841" flipH="1" flipV="1">
            <a:off x="3266281" y="5733257"/>
            <a:ext cx="376237" cy="19685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A8383473-ED7A-E644-99C0-CDDE1B18E652}"/>
              </a:ext>
            </a:extLst>
          </p:cNvPr>
          <p:cNvCxnSpPr>
            <a:stCxn id="31797" idx="0"/>
            <a:endCxn id="31802" idx="4"/>
          </p:cNvCxnSpPr>
          <p:nvPr/>
        </p:nvCxnSpPr>
        <p:spPr bwMode="auto">
          <a:xfrm rot="15384841" flipV="1">
            <a:off x="3285332" y="5403056"/>
            <a:ext cx="0" cy="28733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5" name="Oval 114">
            <a:extLst>
              <a:ext uri="{FF2B5EF4-FFF2-40B4-BE49-F238E27FC236}">
                <a16:creationId xmlns:a16="http://schemas.microsoft.com/office/drawing/2014/main" id="{42158259-9812-8746-82F4-40E93FD21E05}"/>
              </a:ext>
            </a:extLst>
          </p:cNvPr>
          <p:cNvSpPr/>
          <p:nvPr/>
        </p:nvSpPr>
        <p:spPr bwMode="auto">
          <a:xfrm rot="15384841">
            <a:off x="2534444" y="4690269"/>
            <a:ext cx="358775" cy="3603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1806" name="Oval 115">
            <a:extLst>
              <a:ext uri="{FF2B5EF4-FFF2-40B4-BE49-F238E27FC236}">
                <a16:creationId xmlns:a16="http://schemas.microsoft.com/office/drawing/2014/main" id="{8657762C-3F7C-AD40-BC76-0DDCC178B013}"/>
              </a:ext>
            </a:extLst>
          </p:cNvPr>
          <p:cNvSpPr>
            <a:spLocks noChangeArrowheads="1"/>
          </p:cNvSpPr>
          <p:nvPr/>
        </p:nvSpPr>
        <p:spPr bwMode="auto">
          <a:xfrm rot="-6215159">
            <a:off x="2608262" y="4079876"/>
            <a:ext cx="360363" cy="360362"/>
          </a:xfrm>
          <a:prstGeom prst="ellipse">
            <a:avLst/>
          </a:prstGeom>
          <a:solidFill>
            <a:srgbClr val="F7DF5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929463C-5225-2842-8C72-6B560572DFF4}"/>
              </a:ext>
            </a:extLst>
          </p:cNvPr>
          <p:cNvCxnSpPr>
            <a:stCxn id="31798" idx="0"/>
            <a:endCxn id="115" idx="4"/>
          </p:cNvCxnSpPr>
          <p:nvPr/>
        </p:nvCxnSpPr>
        <p:spPr bwMode="auto">
          <a:xfrm rot="15384841" flipV="1">
            <a:off x="3009106" y="4675982"/>
            <a:ext cx="142875" cy="36036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A4DCC7F9-5E05-FF47-AEB6-51C319229480}"/>
              </a:ext>
            </a:extLst>
          </p:cNvPr>
          <p:cNvCxnSpPr>
            <a:stCxn id="31798" idx="7"/>
            <a:endCxn id="31806" idx="3"/>
          </p:cNvCxnSpPr>
          <p:nvPr/>
        </p:nvCxnSpPr>
        <p:spPr bwMode="auto">
          <a:xfrm rot="15384841" flipV="1">
            <a:off x="2886075" y="4425950"/>
            <a:ext cx="465138" cy="2492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 Theme">
      <a:majorFont>
        <a:latin typeface="FreeSans"/>
        <a:ea typeface="ＭＳ Ｐゴシック"/>
        <a:cs typeface="Arial"/>
      </a:majorFont>
      <a:minorFont>
        <a:latin typeface="Free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21329</TotalTime>
  <Words>2643</Words>
  <Application>Microsoft Macintosh PowerPoint</Application>
  <PresentationFormat>Custom</PresentationFormat>
  <Paragraphs>559</Paragraphs>
  <Slides>69</Slides>
  <Notes>43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86" baseType="lpstr">
      <vt:lpstr>ＭＳ Ｐゴシック</vt:lpstr>
      <vt:lpstr>Arial</vt:lpstr>
      <vt:lpstr>Copperplate Gothic Light</vt:lpstr>
      <vt:lpstr>Courier</vt:lpstr>
      <vt:lpstr>Courier New</vt:lpstr>
      <vt:lpstr>DejaVu Sans</vt:lpstr>
      <vt:lpstr>FreeMono</vt:lpstr>
      <vt:lpstr>FreeSans</vt:lpstr>
      <vt:lpstr>Geneva</vt:lpstr>
      <vt:lpstr>Helvetica</vt:lpstr>
      <vt:lpstr>Lucida Sans Unicode</vt:lpstr>
      <vt:lpstr>Menlo</vt:lpstr>
      <vt:lpstr>Times New Roman</vt:lpstr>
      <vt:lpstr>Verdana</vt:lpstr>
      <vt:lpstr>Wingdings</vt:lpstr>
      <vt:lpstr>Office Theme</vt:lpstr>
      <vt:lpstr>Equation</vt:lpstr>
      <vt:lpstr>From debugging and arrays to recursion…..</vt:lpstr>
      <vt:lpstr>Recursion</vt:lpstr>
      <vt:lpstr>Concept: Recursion</vt:lpstr>
      <vt:lpstr>Concept: Recursion</vt:lpstr>
      <vt:lpstr>Concept: Recursion</vt:lpstr>
      <vt:lpstr>Concept: Recursion</vt:lpstr>
      <vt:lpstr>Recursive definitions:</vt:lpstr>
      <vt:lpstr>Recursive definitions:</vt:lpstr>
      <vt:lpstr>Recursive definitions</vt:lpstr>
      <vt:lpstr>Recursive definitions:</vt:lpstr>
      <vt:lpstr>Recursive definitions:</vt:lpstr>
      <vt:lpstr>Recursive definitions:</vt:lpstr>
      <vt:lpstr>Cute, but…</vt:lpstr>
      <vt:lpstr>…why is recursion useful to us?</vt:lpstr>
      <vt:lpstr>Recursive functions</vt:lpstr>
      <vt:lpstr>Recursive functions</vt:lpstr>
      <vt:lpstr>Recursive Functions</vt:lpstr>
      <vt:lpstr>Defining recursive funcions</vt:lpstr>
      <vt:lpstr>Recursive functions</vt:lpstr>
      <vt:lpstr>Recursion: Factorial</vt:lpstr>
      <vt:lpstr>Recursive Factorial function</vt:lpstr>
      <vt:lpstr>Further explanation- Recursion: Factorial</vt:lpstr>
      <vt:lpstr>Further explanation- Recursion: Factorial</vt:lpstr>
      <vt:lpstr>Further explanation- Recursion: Factorial</vt:lpstr>
      <vt:lpstr>Further explanation- Recursion: Factorial</vt:lpstr>
      <vt:lpstr>Further explanation- Recursion: Factorial</vt:lpstr>
      <vt:lpstr>Further explanation- Recursion: Factorial</vt:lpstr>
      <vt:lpstr>Further explanation- Recursion: Factorial</vt:lpstr>
      <vt:lpstr>Further explanation- Recursion: Factorial</vt:lpstr>
      <vt:lpstr>Iterative solution: Factorial function</vt:lpstr>
      <vt:lpstr>Figure/ground </vt:lpstr>
      <vt:lpstr>Checkpoint:  Write a recursive function to sum the first n positive integers</vt:lpstr>
      <vt:lpstr>Iterative solution</vt:lpstr>
      <vt:lpstr>Fun with recursion</vt:lpstr>
      <vt:lpstr>Checkpoint from arrays</vt:lpstr>
      <vt:lpstr>Checkpoint from arrays: do recursive version!</vt:lpstr>
      <vt:lpstr>More Recursion Problems</vt:lpstr>
      <vt:lpstr>Pitfall:  Infinite Recursion</vt:lpstr>
      <vt:lpstr>Infinite recursion example</vt:lpstr>
      <vt:lpstr>A Closer Look at Recursion</vt:lpstr>
      <vt:lpstr>What's Happening Inside Python</vt:lpstr>
      <vt:lpstr>Towers of Hanoi</vt:lpstr>
      <vt:lpstr>Hanoi</vt:lpstr>
      <vt:lpstr>Hanoi: 1 disk</vt:lpstr>
      <vt:lpstr>Hanoi: 2 disks</vt:lpstr>
      <vt:lpstr>Hanoi: 3 disks</vt:lpstr>
      <vt:lpstr>Hanoi: 4 disks</vt:lpstr>
      <vt:lpstr>Towers of Hanoi</vt:lpstr>
      <vt:lpstr>Checkpoint</vt:lpstr>
      <vt:lpstr>Checkpoint: what does this recursive function compute?</vt:lpstr>
      <vt:lpstr>Write a recursive function to </vt:lpstr>
      <vt:lpstr>Iterative Fibonnaci numbers</vt:lpstr>
      <vt:lpstr>Recursive Fibonacci numbers</vt:lpstr>
      <vt:lpstr>Fibonacci in Australia</vt:lpstr>
      <vt:lpstr>Compare with timer </vt:lpstr>
      <vt:lpstr>Recursive Fibonacci numbers</vt:lpstr>
      <vt:lpstr>Recursion Versus Iteration</vt:lpstr>
      <vt:lpstr>Checkpoint: what does this recursive function compute?</vt:lpstr>
      <vt:lpstr>More Recursion Problems</vt:lpstr>
      <vt:lpstr>Iterative version of prefix sum</vt:lpstr>
      <vt:lpstr>Checkpoint: write a recursive version of prefix sum</vt:lpstr>
      <vt:lpstr>Checkpoint: what does this recursive function  display?</vt:lpstr>
      <vt:lpstr>Now, with the pattern function, how do I write a function to display this type of pattern?</vt:lpstr>
      <vt:lpstr>Challenge 2:</vt:lpstr>
      <vt:lpstr>Nice recursive example</vt:lpstr>
      <vt:lpstr>Recursion - Justification </vt:lpstr>
      <vt:lpstr>History of Recursion</vt:lpstr>
      <vt:lpstr>Thinking Recursively</vt:lpstr>
      <vt:lpstr>2D arrays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Hussein Suleman</dc:creator>
  <cp:lastModifiedBy>mkuttel@cs.uct.ac.za</cp:lastModifiedBy>
  <cp:revision>193</cp:revision>
  <cp:lastPrinted>2018-05-03T07:17:05Z</cp:lastPrinted>
  <dcterms:created xsi:type="dcterms:W3CDTF">1601-01-01T00:00:00Z</dcterms:created>
  <dcterms:modified xsi:type="dcterms:W3CDTF">2018-05-03T07:18:18Z</dcterms:modified>
</cp:coreProperties>
</file>