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2"/>
  </p:notesMasterIdLst>
  <p:handoutMasterIdLst>
    <p:handoutMasterId r:id="rId43"/>
  </p:handoutMasterIdLst>
  <p:sldIdLst>
    <p:sldId id="256" r:id="rId2"/>
    <p:sldId id="257" r:id="rId3"/>
    <p:sldId id="349" r:id="rId4"/>
    <p:sldId id="337" r:id="rId5"/>
    <p:sldId id="258" r:id="rId6"/>
    <p:sldId id="259" r:id="rId7"/>
    <p:sldId id="319" r:id="rId8"/>
    <p:sldId id="320" r:id="rId9"/>
    <p:sldId id="321" r:id="rId10"/>
    <p:sldId id="322" r:id="rId11"/>
    <p:sldId id="323" r:id="rId12"/>
    <p:sldId id="338" r:id="rId13"/>
    <p:sldId id="264" r:id="rId14"/>
    <p:sldId id="265" r:id="rId15"/>
    <p:sldId id="324" r:id="rId16"/>
    <p:sldId id="266" r:id="rId17"/>
    <p:sldId id="299" r:id="rId18"/>
    <p:sldId id="270" r:id="rId19"/>
    <p:sldId id="269" r:id="rId20"/>
    <p:sldId id="345" r:id="rId21"/>
    <p:sldId id="346" r:id="rId22"/>
    <p:sldId id="350" r:id="rId23"/>
    <p:sldId id="273" r:id="rId24"/>
    <p:sldId id="274" r:id="rId25"/>
    <p:sldId id="275" r:id="rId26"/>
    <p:sldId id="276" r:id="rId27"/>
    <p:sldId id="278" r:id="rId28"/>
    <p:sldId id="279" r:id="rId29"/>
    <p:sldId id="351" r:id="rId30"/>
    <p:sldId id="315" r:id="rId31"/>
    <p:sldId id="352" r:id="rId32"/>
    <p:sldId id="280" r:id="rId33"/>
    <p:sldId id="336" r:id="rId34"/>
    <p:sldId id="353" r:id="rId35"/>
    <p:sldId id="282" r:id="rId36"/>
    <p:sldId id="284" r:id="rId37"/>
    <p:sldId id="285" r:id="rId38"/>
    <p:sldId id="325" r:id="rId39"/>
    <p:sldId id="356" r:id="rId40"/>
    <p:sldId id="348" r:id="rId41"/>
  </p:sldIdLst>
  <p:sldSz cx="9907588" cy="6858000"/>
  <p:notesSz cx="7315200" cy="9601200"/>
  <p:defaultTextStyle>
    <a:defPPr>
      <a:defRPr lang="en-GB"/>
    </a:defPPr>
    <a:lvl1pPr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fontAlgn="base">
      <a:lnSpc>
        <a:spcPct val="76000"/>
      </a:lnSpc>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69"/>
    <p:restoredTop sz="94627"/>
  </p:normalViewPr>
  <p:slideViewPr>
    <p:cSldViewPr>
      <p:cViewPr varScale="1">
        <p:scale>
          <a:sx n="193" d="100"/>
          <a:sy n="193" d="100"/>
        </p:scale>
        <p:origin x="216" y="32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208F05-ECF1-F347-BB47-1E7A5417AEE6}"/>
              </a:ext>
            </a:extLst>
          </p:cNvPr>
          <p:cNvSpPr>
            <a:spLocks noGrp="1"/>
          </p:cNvSpPr>
          <p:nvPr>
            <p:ph type="hdr" sz="quarter"/>
          </p:nvPr>
        </p:nvSpPr>
        <p:spPr>
          <a:xfrm>
            <a:off x="0" y="0"/>
            <a:ext cx="3170238" cy="479425"/>
          </a:xfrm>
          <a:prstGeom prst="rect">
            <a:avLst/>
          </a:prstGeom>
        </p:spPr>
        <p:txBody>
          <a:bodyPr vert="horz" lIns="91440" tIns="45720" rIns="91440" bIns="45720" rtlCol="0"/>
          <a:lstStyle>
            <a:lvl1pPr algn="l">
              <a:buFont typeface="Times New Roman" charset="0"/>
              <a:buNone/>
              <a:defRPr sz="1200">
                <a:latin typeface="Arial" charset="0"/>
                <a:ea typeface="ＭＳ Ｐゴシック" charset="0"/>
                <a:cs typeface="Arial" charset="0"/>
              </a:defRPr>
            </a:lvl1pPr>
          </a:lstStyle>
          <a:p>
            <a:pPr>
              <a:defRPr/>
            </a:pPr>
            <a:endParaRPr lang="en-US"/>
          </a:p>
        </p:txBody>
      </p:sp>
      <p:sp>
        <p:nvSpPr>
          <p:cNvPr id="3" name="Date Placeholder 2">
            <a:extLst>
              <a:ext uri="{FF2B5EF4-FFF2-40B4-BE49-F238E27FC236}">
                <a16:creationId xmlns:a16="http://schemas.microsoft.com/office/drawing/2014/main" id="{449524C8-9AA7-9343-AE7E-F1828375AA22}"/>
              </a:ext>
            </a:extLst>
          </p:cNvPr>
          <p:cNvSpPr>
            <a:spLocks noGrp="1"/>
          </p:cNvSpPr>
          <p:nvPr>
            <p:ph type="dt" sz="quarter" idx="1"/>
          </p:nvPr>
        </p:nvSpPr>
        <p:spPr>
          <a:xfrm>
            <a:off x="4143375" y="0"/>
            <a:ext cx="3170238" cy="479425"/>
          </a:xfrm>
          <a:prstGeom prst="rect">
            <a:avLst/>
          </a:prstGeom>
        </p:spPr>
        <p:txBody>
          <a:bodyPr vert="horz" wrap="square" lIns="91440" tIns="45720" rIns="91440" bIns="45720" numCol="1" anchor="t" anchorCtr="0" compatLnSpc="1">
            <a:prstTxWarp prst="textNoShape">
              <a:avLst/>
            </a:prstTxWarp>
          </a:bodyPr>
          <a:lstStyle>
            <a:lvl1pPr algn="r">
              <a:defRPr sz="1200">
                <a:cs typeface="Arial" panose="020B0604020202020204" pitchFamily="34" charset="0"/>
              </a:defRPr>
            </a:lvl1pPr>
          </a:lstStyle>
          <a:p>
            <a:fld id="{CA6CDADE-83DE-7F48-BDAB-78A4D51C71C6}" type="datetimeFigureOut">
              <a:rPr lang="en-US" altLang="en-US"/>
              <a:pPr/>
              <a:t>4/23/18</a:t>
            </a:fld>
            <a:endParaRPr lang="en-US" altLang="en-US"/>
          </a:p>
        </p:txBody>
      </p:sp>
      <p:sp>
        <p:nvSpPr>
          <p:cNvPr id="4" name="Footer Placeholder 3">
            <a:extLst>
              <a:ext uri="{FF2B5EF4-FFF2-40B4-BE49-F238E27FC236}">
                <a16:creationId xmlns:a16="http://schemas.microsoft.com/office/drawing/2014/main" id="{62DF61E0-5491-A54E-9694-5AE6B668E3EF}"/>
              </a:ext>
            </a:extLst>
          </p:cNvPr>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buFont typeface="Times New Roman" charset="0"/>
              <a:buNone/>
              <a:defRPr sz="1200">
                <a:latin typeface="Arial" charset="0"/>
                <a:ea typeface="ＭＳ Ｐゴシック" charset="0"/>
                <a:cs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389550A1-5879-DA48-B890-96A52B5CDA2E}"/>
              </a:ext>
            </a:extLst>
          </p:cNvPr>
          <p:cNvSpPr>
            <a:spLocks noGrp="1"/>
          </p:cNvSpPr>
          <p:nvPr>
            <p:ph type="sldNum" sz="quarter" idx="3"/>
          </p:nvPr>
        </p:nvSpPr>
        <p:spPr>
          <a:xfrm>
            <a:off x="4143375" y="9120188"/>
            <a:ext cx="3170238" cy="479425"/>
          </a:xfrm>
          <a:prstGeom prst="rect">
            <a:avLst/>
          </a:prstGeom>
        </p:spPr>
        <p:txBody>
          <a:bodyPr vert="horz" wrap="square" lIns="91440" tIns="45720" rIns="91440" bIns="45720" numCol="1" anchor="b" anchorCtr="0" compatLnSpc="1">
            <a:prstTxWarp prst="textNoShape">
              <a:avLst/>
            </a:prstTxWarp>
          </a:bodyPr>
          <a:lstStyle>
            <a:lvl1pPr algn="r">
              <a:defRPr sz="1200">
                <a:cs typeface="Arial" panose="020B0604020202020204" pitchFamily="34" charset="0"/>
              </a:defRPr>
            </a:lvl1pPr>
          </a:lstStyle>
          <a:p>
            <a:fld id="{4325A393-92A1-B049-B7F9-2F29B4BC46C5}"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a:extLst>
              <a:ext uri="{FF2B5EF4-FFF2-40B4-BE49-F238E27FC236}">
                <a16:creationId xmlns:a16="http://schemas.microsoft.com/office/drawing/2014/main" id="{AE1F019A-B9A6-5749-88C0-8997D69948D2}"/>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 xmlns:a14="http://schemas.microsoft.com/office/drawing/2010/main" w="9360" cap="flat">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4" name="AutoShape 2">
            <a:extLst>
              <a:ext uri="{FF2B5EF4-FFF2-40B4-BE49-F238E27FC236}">
                <a16:creationId xmlns:a16="http://schemas.microsoft.com/office/drawing/2014/main" id="{3B0DA2F7-9579-B34E-98E9-B6594F8EFCAD}"/>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5" name="AutoShape 3">
            <a:extLst>
              <a:ext uri="{FF2B5EF4-FFF2-40B4-BE49-F238E27FC236}">
                <a16:creationId xmlns:a16="http://schemas.microsoft.com/office/drawing/2014/main" id="{5D037B2B-2A7B-054E-A18A-D02937A8632A}"/>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6" name="AutoShape 4">
            <a:extLst>
              <a:ext uri="{FF2B5EF4-FFF2-40B4-BE49-F238E27FC236}">
                <a16:creationId xmlns:a16="http://schemas.microsoft.com/office/drawing/2014/main" id="{3799904F-66FA-AA42-B9A4-070966E4FEDF}"/>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7" name="AutoShape 5">
            <a:extLst>
              <a:ext uri="{FF2B5EF4-FFF2-40B4-BE49-F238E27FC236}">
                <a16:creationId xmlns:a16="http://schemas.microsoft.com/office/drawing/2014/main" id="{610D0029-67A9-4D4F-9DF2-CBCB2C08538F}"/>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3078" name="Rectangle 6">
            <a:extLst>
              <a:ext uri="{FF2B5EF4-FFF2-40B4-BE49-F238E27FC236}">
                <a16:creationId xmlns:a16="http://schemas.microsoft.com/office/drawing/2014/main" id="{49138A89-4238-8648-9BFE-834CD94D4CC5}"/>
              </a:ext>
            </a:extLst>
          </p:cNvPr>
          <p:cNvSpPr>
            <a:spLocks noGrp="1" noChangeArrowheads="1"/>
          </p:cNvSpPr>
          <p:nvPr>
            <p:ph type="hdr"/>
          </p:nvPr>
        </p:nvSpPr>
        <p:spPr bwMode="auto">
          <a:xfrm>
            <a:off x="0" y="0"/>
            <a:ext cx="3162300" cy="4714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6480" tIns="48240" rIns="96480" bIns="48240" numCol="1" anchor="t" anchorCtr="0" compatLnSpc="1">
            <a:prstTxWarp prst="textNoShape">
              <a:avLst/>
            </a:prstTxWarp>
          </a:bodyPr>
          <a:lstStyle>
            <a:lvl1pPr>
              <a:lnSpc>
                <a:spcPct val="93000"/>
              </a:lnSpc>
              <a:buFont typeface="Times New Roman" charset="0"/>
              <a:buNone/>
              <a:tabLst>
                <a:tab pos="723900" algn="l"/>
                <a:tab pos="1447800" algn="l"/>
                <a:tab pos="2171700" algn="l"/>
                <a:tab pos="2895600" algn="l"/>
              </a:tabLst>
              <a:defRPr sz="1400">
                <a:solidFill>
                  <a:srgbClr val="000000"/>
                </a:solidFill>
                <a:latin typeface="Times New Roman" charset="0"/>
                <a:ea typeface="ＭＳ Ｐゴシック" charset="0"/>
                <a:cs typeface="Lucida Sans Unicode" charset="0"/>
              </a:defRPr>
            </a:lvl1pPr>
          </a:lstStyle>
          <a:p>
            <a:pPr>
              <a:defRPr/>
            </a:pPr>
            <a:endParaRPr lang="en-GB"/>
          </a:p>
        </p:txBody>
      </p:sp>
      <p:sp>
        <p:nvSpPr>
          <p:cNvPr id="3079" name="Rectangle 7">
            <a:extLst>
              <a:ext uri="{FF2B5EF4-FFF2-40B4-BE49-F238E27FC236}">
                <a16:creationId xmlns:a16="http://schemas.microsoft.com/office/drawing/2014/main" id="{31418B3E-4A07-4F41-BCA0-51DABC59CAB4}"/>
              </a:ext>
            </a:extLst>
          </p:cNvPr>
          <p:cNvSpPr>
            <a:spLocks noGrp="1" noChangeArrowheads="1"/>
          </p:cNvSpPr>
          <p:nvPr>
            <p:ph type="dt"/>
          </p:nvPr>
        </p:nvSpPr>
        <p:spPr bwMode="auto">
          <a:xfrm>
            <a:off x="4143375" y="0"/>
            <a:ext cx="3162300" cy="4714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6480" tIns="48240" rIns="96480" bIns="48240" numCol="1" anchor="t" anchorCtr="0" compatLnSpc="1">
            <a:prstTxWarp prst="textNoShape">
              <a:avLst/>
            </a:prstTxWarp>
          </a:bodyPr>
          <a:lstStyle>
            <a:lvl1pPr algn="r">
              <a:lnSpc>
                <a:spcPct val="93000"/>
              </a:lnSpc>
              <a:buFont typeface="Times New Roman" charset="0"/>
              <a:buNone/>
              <a:tabLst>
                <a:tab pos="723900" algn="l"/>
                <a:tab pos="1447800" algn="l"/>
                <a:tab pos="2171700" algn="l"/>
                <a:tab pos="2895600" algn="l"/>
              </a:tabLst>
              <a:defRPr sz="1400">
                <a:solidFill>
                  <a:srgbClr val="000000"/>
                </a:solidFill>
                <a:latin typeface="Times New Roman" charset="0"/>
                <a:ea typeface="ＭＳ Ｐゴシック" charset="0"/>
                <a:cs typeface="Lucida Sans Unicode" charset="0"/>
              </a:defRPr>
            </a:lvl1pPr>
          </a:lstStyle>
          <a:p>
            <a:pPr>
              <a:defRPr/>
            </a:pPr>
            <a:endParaRPr lang="en-GB"/>
          </a:p>
        </p:txBody>
      </p:sp>
      <p:sp>
        <p:nvSpPr>
          <p:cNvPr id="3080" name="Rectangle 8">
            <a:extLst>
              <a:ext uri="{FF2B5EF4-FFF2-40B4-BE49-F238E27FC236}">
                <a16:creationId xmlns:a16="http://schemas.microsoft.com/office/drawing/2014/main" id="{E23A9B43-A6E9-BB4E-AB0E-C7035F476DEC}"/>
              </a:ext>
            </a:extLst>
          </p:cNvPr>
          <p:cNvSpPr>
            <a:spLocks noGrp="1" noRot="1" noChangeAspect="1" noChangeArrowheads="1"/>
          </p:cNvSpPr>
          <p:nvPr>
            <p:ph type="sldImg"/>
          </p:nvPr>
        </p:nvSpPr>
        <p:spPr bwMode="auto">
          <a:xfrm>
            <a:off x="1057275" y="720725"/>
            <a:ext cx="5192713" cy="35925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3081" name="Rectangle 9">
            <a:extLst>
              <a:ext uri="{FF2B5EF4-FFF2-40B4-BE49-F238E27FC236}">
                <a16:creationId xmlns:a16="http://schemas.microsoft.com/office/drawing/2014/main" id="{4662805B-6DB7-8846-8DF1-4E43BE189D99}"/>
              </a:ext>
            </a:extLst>
          </p:cNvPr>
          <p:cNvSpPr>
            <a:spLocks noGrp="1" noChangeArrowheads="1"/>
          </p:cNvSpPr>
          <p:nvPr>
            <p:ph type="body"/>
          </p:nvPr>
        </p:nvSpPr>
        <p:spPr bwMode="auto">
          <a:xfrm>
            <a:off x="731838" y="4560888"/>
            <a:ext cx="5843587" cy="43116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en-US" noProof="0"/>
          </a:p>
        </p:txBody>
      </p:sp>
      <p:sp>
        <p:nvSpPr>
          <p:cNvPr id="3082" name="Rectangle 10">
            <a:extLst>
              <a:ext uri="{FF2B5EF4-FFF2-40B4-BE49-F238E27FC236}">
                <a16:creationId xmlns:a16="http://schemas.microsoft.com/office/drawing/2014/main" id="{4DC46308-264A-F349-8F1D-611DAA35E883}"/>
              </a:ext>
            </a:extLst>
          </p:cNvPr>
          <p:cNvSpPr>
            <a:spLocks noGrp="1" noChangeArrowheads="1"/>
          </p:cNvSpPr>
          <p:nvPr>
            <p:ph type="ftr"/>
          </p:nvPr>
        </p:nvSpPr>
        <p:spPr bwMode="auto">
          <a:xfrm>
            <a:off x="0" y="9120188"/>
            <a:ext cx="3162300" cy="4714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6480" tIns="48240" rIns="96480" bIns="48240" numCol="1" anchor="b" anchorCtr="0" compatLnSpc="1">
            <a:prstTxWarp prst="textNoShape">
              <a:avLst/>
            </a:prstTxWarp>
          </a:bodyPr>
          <a:lstStyle>
            <a:lvl1pPr>
              <a:lnSpc>
                <a:spcPct val="93000"/>
              </a:lnSpc>
              <a:buFont typeface="Times New Roman" charset="0"/>
              <a:buNone/>
              <a:tabLst>
                <a:tab pos="723900" algn="l"/>
                <a:tab pos="1447800" algn="l"/>
                <a:tab pos="2171700" algn="l"/>
                <a:tab pos="2895600" algn="l"/>
              </a:tabLst>
              <a:defRPr sz="1400">
                <a:solidFill>
                  <a:srgbClr val="000000"/>
                </a:solidFill>
                <a:latin typeface="Times New Roman" charset="0"/>
                <a:ea typeface="ＭＳ Ｐゴシック" charset="0"/>
                <a:cs typeface="Lucida Sans Unicode" charset="0"/>
              </a:defRPr>
            </a:lvl1pPr>
          </a:lstStyle>
          <a:p>
            <a:pPr>
              <a:defRPr/>
            </a:pPr>
            <a:endParaRPr lang="en-GB"/>
          </a:p>
        </p:txBody>
      </p:sp>
      <p:sp>
        <p:nvSpPr>
          <p:cNvPr id="3083" name="Rectangle 11">
            <a:extLst>
              <a:ext uri="{FF2B5EF4-FFF2-40B4-BE49-F238E27FC236}">
                <a16:creationId xmlns:a16="http://schemas.microsoft.com/office/drawing/2014/main" id="{D5938E43-BFEB-0E4F-A148-955E2A14BBE0}"/>
              </a:ext>
            </a:extLst>
          </p:cNvPr>
          <p:cNvSpPr>
            <a:spLocks noGrp="1" noChangeArrowheads="1"/>
          </p:cNvSpPr>
          <p:nvPr>
            <p:ph type="sldNum"/>
          </p:nvPr>
        </p:nvSpPr>
        <p:spPr bwMode="auto">
          <a:xfrm>
            <a:off x="4143375" y="9120188"/>
            <a:ext cx="3162300" cy="4714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6480" tIns="48240" rIns="96480" bIns="48240" numCol="1" anchor="b" anchorCtr="0" compatLnSpc="1">
            <a:prstTxWarp prst="textNoShape">
              <a:avLst/>
            </a:prstTxWarp>
          </a:bodyPr>
          <a:lstStyle>
            <a:lvl1pPr algn="r">
              <a:lnSpc>
                <a:spcPct val="93000"/>
              </a:lnSpc>
              <a:tabLst>
                <a:tab pos="723900" algn="l"/>
                <a:tab pos="1447800" algn="l"/>
                <a:tab pos="2171700" algn="l"/>
                <a:tab pos="2895600" algn="l"/>
              </a:tabLst>
              <a:defRPr sz="1400">
                <a:solidFill>
                  <a:srgbClr val="000000"/>
                </a:solidFill>
                <a:latin typeface="Times New Roman" panose="02020603050405020304" pitchFamily="18" charset="0"/>
              </a:defRPr>
            </a:lvl1pPr>
          </a:lstStyle>
          <a:p>
            <a:fld id="{EAB58C64-1C7A-1949-A54E-9DB413364042}"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CACE6433-9188-C34E-9F1F-95B77B8E4FD2}"/>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9E69AB9E-7DFD-1B45-BF80-4164ADEF4BF1}" type="slidenum">
              <a:rPr lang="en-GB" altLang="en-US" sz="1400">
                <a:solidFill>
                  <a:srgbClr val="000000"/>
                </a:solidFill>
                <a:latin typeface="Times New Roman" panose="02020603050405020304" pitchFamily="18" charset="0"/>
              </a:rPr>
              <a:pPr eaLnBrk="1" hangingPunct="1"/>
              <a:t>1</a:t>
            </a:fld>
            <a:endParaRPr lang="en-GB" altLang="en-US" sz="1400">
              <a:solidFill>
                <a:srgbClr val="000000"/>
              </a:solidFill>
              <a:latin typeface="Times New Roman" panose="02020603050405020304" pitchFamily="18" charset="0"/>
            </a:endParaRPr>
          </a:p>
        </p:txBody>
      </p:sp>
      <p:sp>
        <p:nvSpPr>
          <p:cNvPr id="21505" name="Text Box 1">
            <a:extLst>
              <a:ext uri="{FF2B5EF4-FFF2-40B4-BE49-F238E27FC236}">
                <a16:creationId xmlns:a16="http://schemas.microsoft.com/office/drawing/2014/main" id="{F3431C0E-AE28-FA45-A656-871C35A7A50D}"/>
              </a:ext>
            </a:extLst>
          </p:cNvPr>
          <p:cNvSpPr txBox="1">
            <a:spLocks noChangeArrowheads="1"/>
          </p:cNvSpPr>
          <p:nvPr/>
        </p:nvSpPr>
        <p:spPr bwMode="auto">
          <a:xfrm>
            <a:off x="1057275" y="720725"/>
            <a:ext cx="5200650" cy="3600450"/>
          </a:xfrm>
          <a:prstGeom prst="rect">
            <a:avLst/>
          </a:prstGeom>
          <a:solidFill>
            <a:srgbClr val="FFFFFF"/>
          </a:solidFill>
          <a:ln w="9360" cap="flat">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Font typeface="Times New Roman" charset="0"/>
              <a:buNone/>
              <a:defRPr/>
            </a:pPr>
            <a:endParaRPr lang="en-US">
              <a:latin typeface="Arial" charset="0"/>
              <a:ea typeface="ＭＳ Ｐゴシック" charset="0"/>
              <a:cs typeface="Arial" charset="0"/>
            </a:endParaRPr>
          </a:p>
        </p:txBody>
      </p:sp>
      <p:sp>
        <p:nvSpPr>
          <p:cNvPr id="21506" name="Text Box 2">
            <a:extLst>
              <a:ext uri="{FF2B5EF4-FFF2-40B4-BE49-F238E27FC236}">
                <a16:creationId xmlns:a16="http://schemas.microsoft.com/office/drawing/2014/main" id="{F488C135-44EE-5A41-9898-645F11244DF6}"/>
              </a:ext>
            </a:extLst>
          </p:cNvPr>
          <p:cNvSpPr>
            <a:spLocks noGrp="1" noChangeArrowheads="1"/>
          </p:cNvSpPr>
          <p:nvPr>
            <p:ph type="body"/>
          </p:nvPr>
        </p:nvSpPr>
        <p:spPr>
          <a:xfrm>
            <a:off x="731838" y="4560888"/>
            <a:ext cx="584517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cs typeface="+mn-cs"/>
              </a:rPr>
              <a:t>Will go over test content while teaching this.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09053B-6CA5-624A-AA0D-30FCA5A12881}"/>
              </a:ext>
            </a:extLst>
          </p:cNvPr>
          <p:cNvSpPr>
            <a:spLocks noGrp="1" noRot="1" noChangeAspect="1"/>
          </p:cNvSpPr>
          <p:nvPr>
            <p:ph type="sldImg"/>
          </p:nvPr>
        </p:nvSpPr>
        <p:spPr>
          <a:xfrm>
            <a:off x="1058863" y="720725"/>
            <a:ext cx="5189537" cy="3592513"/>
          </a:xfrm>
        </p:spPr>
      </p:sp>
      <p:sp>
        <p:nvSpPr>
          <p:cNvPr id="3" name="Notes Placeholder 2">
            <a:extLst>
              <a:ext uri="{FF2B5EF4-FFF2-40B4-BE49-F238E27FC236}">
                <a16:creationId xmlns:a16="http://schemas.microsoft.com/office/drawing/2014/main" id="{04FDDBA4-8E6C-914E-9B9C-A67CC908C802}"/>
              </a:ext>
            </a:extLst>
          </p:cNvPr>
          <p:cNvSpPr>
            <a:spLocks noGrp="1"/>
          </p:cNvSpPr>
          <p:nvPr>
            <p:ph type="body" idx="1"/>
          </p:nvPr>
        </p:nvSpPr>
        <p:spPr/>
        <p:txBody>
          <a:bodyPr/>
          <a:lstStyle/>
          <a:p>
            <a:pPr>
              <a:buFont typeface="Times New Roman" charset="0"/>
              <a:buNone/>
              <a:defRPr/>
            </a:pPr>
            <a:r>
              <a:rPr lang="en-US" dirty="0"/>
              <a:t>Value in the list 2, [4,5,6,6,2,2,29]</a:t>
            </a:r>
          </a:p>
          <a:p>
            <a:pPr>
              <a:buFont typeface="Times New Roman" charset="0"/>
              <a:buNone/>
              <a:defRPr/>
            </a:pPr>
            <a:r>
              <a:rPr lang="en-US" dirty="0"/>
              <a:t>Value not in the list  2, [5.6,7,8,9,11,]</a:t>
            </a:r>
          </a:p>
          <a:p>
            <a:pPr>
              <a:buFont typeface="Times New Roman" charset="0"/>
              <a:buNone/>
              <a:defRPr/>
            </a:pPr>
            <a:endParaRPr lang="en-US" dirty="0"/>
          </a:p>
        </p:txBody>
      </p:sp>
      <p:sp>
        <p:nvSpPr>
          <p:cNvPr id="4" name="Slide Number Placeholder 3">
            <a:extLst>
              <a:ext uri="{FF2B5EF4-FFF2-40B4-BE49-F238E27FC236}">
                <a16:creationId xmlns:a16="http://schemas.microsoft.com/office/drawing/2014/main" id="{251DDF9D-EA3C-E548-8133-F6631CD19009}"/>
              </a:ext>
            </a:extLst>
          </p:cNvPr>
          <p:cNvSpPr>
            <a:spLocks noGrp="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29108F91-F8EB-9445-8E33-F14DCC3834C6}" type="slidenum">
              <a:rPr lang="en-GB" altLang="en-US" sz="1400">
                <a:solidFill>
                  <a:srgbClr val="000000"/>
                </a:solidFill>
                <a:latin typeface="Times New Roman" panose="02020603050405020304" pitchFamily="18" charset="0"/>
              </a:rPr>
              <a:pPr eaLnBrk="1" hangingPunct="1"/>
              <a:t>12</a:t>
            </a:fld>
            <a:endParaRPr lang="en-GB" altLang="en-US" sz="1400">
              <a:solidFill>
                <a:srgbClr val="000000"/>
              </a:solidFill>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98281BF4-91D7-0F47-A21E-E10B8A05C544}"/>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FDA35AA-2516-0349-A4BA-0C9F7980A65C}" type="slidenum">
              <a:rPr lang="en-GB" altLang="en-US" sz="1400">
                <a:solidFill>
                  <a:srgbClr val="000000"/>
                </a:solidFill>
                <a:latin typeface="Times New Roman" panose="02020603050405020304" pitchFamily="18" charset="0"/>
              </a:rPr>
              <a:pPr eaLnBrk="1" hangingPunct="1"/>
              <a:t>13</a:t>
            </a:fld>
            <a:endParaRPr lang="en-GB" altLang="en-US" sz="1400">
              <a:solidFill>
                <a:srgbClr val="000000"/>
              </a:solidFill>
              <a:latin typeface="Times New Roman" panose="02020603050405020304" pitchFamily="18" charset="0"/>
            </a:endParaRPr>
          </a:p>
        </p:txBody>
      </p:sp>
      <p:sp>
        <p:nvSpPr>
          <p:cNvPr id="40961" name="Text Box 1">
            <a:extLst>
              <a:ext uri="{FF2B5EF4-FFF2-40B4-BE49-F238E27FC236}">
                <a16:creationId xmlns:a16="http://schemas.microsoft.com/office/drawing/2014/main" id="{CD0DE069-9A12-CB46-A1C2-86E08D215E28}"/>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0962" name="Text Box 2">
            <a:extLst>
              <a:ext uri="{FF2B5EF4-FFF2-40B4-BE49-F238E27FC236}">
                <a16:creationId xmlns:a16="http://schemas.microsoft.com/office/drawing/2014/main" id="{40AA1217-67EA-E747-BACB-71A9118314DD}"/>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64E444C4-C63E-1A42-A674-7B3AFF43BDFA}"/>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0094BB28-445D-D34F-93B8-798018F096F1}" type="slidenum">
              <a:rPr lang="en-GB" altLang="en-US" sz="1400">
                <a:solidFill>
                  <a:srgbClr val="000000"/>
                </a:solidFill>
                <a:latin typeface="Times New Roman" panose="02020603050405020304" pitchFamily="18" charset="0"/>
              </a:rPr>
              <a:pPr eaLnBrk="1" hangingPunct="1"/>
              <a:t>14</a:t>
            </a:fld>
            <a:endParaRPr lang="en-GB" altLang="en-US" sz="1400">
              <a:solidFill>
                <a:srgbClr val="000000"/>
              </a:solidFill>
              <a:latin typeface="Times New Roman" panose="02020603050405020304" pitchFamily="18" charset="0"/>
            </a:endParaRPr>
          </a:p>
        </p:txBody>
      </p:sp>
      <p:sp>
        <p:nvSpPr>
          <p:cNvPr id="41985" name="Text Box 1">
            <a:extLst>
              <a:ext uri="{FF2B5EF4-FFF2-40B4-BE49-F238E27FC236}">
                <a16:creationId xmlns:a16="http://schemas.microsoft.com/office/drawing/2014/main" id="{036C6AD3-A7C0-694A-B5AF-3CDAC623A8BF}"/>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1986" name="Text Box 2">
            <a:extLst>
              <a:ext uri="{FF2B5EF4-FFF2-40B4-BE49-F238E27FC236}">
                <a16:creationId xmlns:a16="http://schemas.microsoft.com/office/drawing/2014/main" id="{A8B50E90-6040-A84D-8CEA-5F27BAC12B8E}"/>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r>
              <a:rPr lang="en-US" altLang="en-US">
                <a:latin typeface="Times New Roman" panose="02020603050405020304" pitchFamily="18" charset="0"/>
                <a:ea typeface="ＭＳ Ｐゴシック" panose="020B0600070205080204" pitchFamily="34" charset="-128"/>
              </a:rPr>
              <a:t>We have used all these operations on strings (lists of characters) – but lists are mutable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781C46DA-2A89-5543-85CC-D0F850987B3F}"/>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050B82E9-5ACD-DC43-A007-6987DC74E7C3}" type="slidenum">
              <a:rPr lang="en-GB" altLang="en-US" sz="1400">
                <a:solidFill>
                  <a:srgbClr val="000000"/>
                </a:solidFill>
                <a:latin typeface="Times New Roman" panose="02020603050405020304" pitchFamily="18" charset="0"/>
              </a:rPr>
              <a:pPr eaLnBrk="1" hangingPunct="1"/>
              <a:t>15</a:t>
            </a:fld>
            <a:endParaRPr lang="en-GB" altLang="en-US" sz="1400">
              <a:solidFill>
                <a:srgbClr val="000000"/>
              </a:solidFill>
              <a:latin typeface="Times New Roman" panose="02020603050405020304" pitchFamily="18" charset="0"/>
            </a:endParaRPr>
          </a:p>
        </p:txBody>
      </p:sp>
      <p:sp>
        <p:nvSpPr>
          <p:cNvPr id="33793" name="Text Box 1">
            <a:extLst>
              <a:ext uri="{FF2B5EF4-FFF2-40B4-BE49-F238E27FC236}">
                <a16:creationId xmlns:a16="http://schemas.microsoft.com/office/drawing/2014/main" id="{D2A3D214-103A-434F-9CE5-BE74B97EA7FA}"/>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3794" name="Text Box 2">
            <a:extLst>
              <a:ext uri="{FF2B5EF4-FFF2-40B4-BE49-F238E27FC236}">
                <a16:creationId xmlns:a16="http://schemas.microsoft.com/office/drawing/2014/main" id="{96E3A18C-3AE5-104E-90A2-6820DC57A34E}"/>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t>Do standard deviation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F686D85B-01B7-9441-90B4-1F820A5E09D5}"/>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4DB221B3-BFCC-8846-BEE8-7460E4A31C13}" type="slidenum">
              <a:rPr lang="en-GB" altLang="en-US" sz="1400">
                <a:solidFill>
                  <a:srgbClr val="000000"/>
                </a:solidFill>
                <a:latin typeface="Times New Roman" panose="02020603050405020304" pitchFamily="18" charset="0"/>
              </a:rPr>
              <a:pPr eaLnBrk="1" hangingPunct="1"/>
              <a:t>16</a:t>
            </a:fld>
            <a:endParaRPr lang="en-GB" altLang="en-US" sz="1400">
              <a:solidFill>
                <a:srgbClr val="000000"/>
              </a:solidFill>
              <a:latin typeface="Times New Roman" panose="02020603050405020304" pitchFamily="18" charset="0"/>
            </a:endParaRPr>
          </a:p>
        </p:txBody>
      </p:sp>
      <p:sp>
        <p:nvSpPr>
          <p:cNvPr id="43009" name="Text Box 1">
            <a:extLst>
              <a:ext uri="{FF2B5EF4-FFF2-40B4-BE49-F238E27FC236}">
                <a16:creationId xmlns:a16="http://schemas.microsoft.com/office/drawing/2014/main" id="{CD1CF4B6-56C3-B744-8709-A590C852390F}"/>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3010" name="Text Box 2">
            <a:extLst>
              <a:ext uri="{FF2B5EF4-FFF2-40B4-BE49-F238E27FC236}">
                <a16:creationId xmlns:a16="http://schemas.microsoft.com/office/drawing/2014/main" id="{BF91B740-7EB4-5241-9760-BB578B159841}"/>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70AF7DA2-CCE4-3348-BB80-C55F9D98D9CF}"/>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BE134874-3D57-0646-ACAB-2DFA376FF039}" type="slidenum">
              <a:rPr lang="en-GB" altLang="en-US" sz="1400">
                <a:solidFill>
                  <a:srgbClr val="000000"/>
                </a:solidFill>
                <a:latin typeface="Times New Roman" panose="02020603050405020304" pitchFamily="18" charset="0"/>
              </a:rPr>
              <a:pPr eaLnBrk="1" hangingPunct="1"/>
              <a:t>17</a:t>
            </a:fld>
            <a:endParaRPr lang="en-GB" altLang="en-US" sz="1400">
              <a:solidFill>
                <a:srgbClr val="000000"/>
              </a:solidFill>
              <a:latin typeface="Times New Roman" panose="02020603050405020304" pitchFamily="18" charset="0"/>
            </a:endParaRPr>
          </a:p>
        </p:txBody>
      </p:sp>
      <p:sp>
        <p:nvSpPr>
          <p:cNvPr id="33793" name="Text Box 1">
            <a:extLst>
              <a:ext uri="{FF2B5EF4-FFF2-40B4-BE49-F238E27FC236}">
                <a16:creationId xmlns:a16="http://schemas.microsoft.com/office/drawing/2014/main" id="{4B434BEE-F56E-974B-A3D4-E74F9E9CB338}"/>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3794" name="Text Box 2">
            <a:extLst>
              <a:ext uri="{FF2B5EF4-FFF2-40B4-BE49-F238E27FC236}">
                <a16:creationId xmlns:a16="http://schemas.microsoft.com/office/drawing/2014/main" id="{B84A51C8-30D2-BE49-9EBA-0EC7A9FE7340}"/>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t>Now do the median.  Need to sort the values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48C4A92A-D48B-D945-82A2-F89B1866CEF7}"/>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409749B0-FA54-B549-B572-C4FBC94DED53}" type="slidenum">
              <a:rPr lang="en-GB" altLang="en-US" sz="1400">
                <a:solidFill>
                  <a:srgbClr val="000000"/>
                </a:solidFill>
                <a:latin typeface="Times New Roman" panose="02020603050405020304" pitchFamily="18" charset="0"/>
              </a:rPr>
              <a:pPr eaLnBrk="1" hangingPunct="1"/>
              <a:t>18</a:t>
            </a:fld>
            <a:endParaRPr lang="en-GB" altLang="en-US" sz="1400">
              <a:solidFill>
                <a:srgbClr val="000000"/>
              </a:solidFill>
              <a:latin typeface="Times New Roman" panose="02020603050405020304" pitchFamily="18" charset="0"/>
            </a:endParaRPr>
          </a:p>
        </p:txBody>
      </p:sp>
      <p:sp>
        <p:nvSpPr>
          <p:cNvPr id="47105" name="Text Box 1">
            <a:extLst>
              <a:ext uri="{FF2B5EF4-FFF2-40B4-BE49-F238E27FC236}">
                <a16:creationId xmlns:a16="http://schemas.microsoft.com/office/drawing/2014/main" id="{2180FDA9-2699-BB4C-9429-C833993A4EA8}"/>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7106" name="Text Box 2">
            <a:extLst>
              <a:ext uri="{FF2B5EF4-FFF2-40B4-BE49-F238E27FC236}">
                <a16:creationId xmlns:a16="http://schemas.microsoft.com/office/drawing/2014/main" id="{A14FDEE2-1371-344E-9CF8-C1D1DC4677DB}"/>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5EF79626-8F18-0F4F-81C6-9B7FCE25B3BF}"/>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A201301C-F11A-AF48-80C1-A3E07F07B96B}" type="slidenum">
              <a:rPr lang="en-GB" altLang="en-US" sz="1400">
                <a:solidFill>
                  <a:srgbClr val="000000"/>
                </a:solidFill>
                <a:latin typeface="Times New Roman" panose="02020603050405020304" pitchFamily="18" charset="0"/>
              </a:rPr>
              <a:pPr eaLnBrk="1" hangingPunct="1"/>
              <a:t>19</a:t>
            </a:fld>
            <a:endParaRPr lang="en-GB" altLang="en-US" sz="1400">
              <a:solidFill>
                <a:srgbClr val="000000"/>
              </a:solidFill>
              <a:latin typeface="Times New Roman" panose="02020603050405020304" pitchFamily="18" charset="0"/>
            </a:endParaRPr>
          </a:p>
        </p:txBody>
      </p:sp>
      <p:sp>
        <p:nvSpPr>
          <p:cNvPr id="46081" name="Text Box 1">
            <a:extLst>
              <a:ext uri="{FF2B5EF4-FFF2-40B4-BE49-F238E27FC236}">
                <a16:creationId xmlns:a16="http://schemas.microsoft.com/office/drawing/2014/main" id="{FB319855-C843-164D-9D64-479420A06A29}"/>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6082" name="Text Box 2">
            <a:extLst>
              <a:ext uri="{FF2B5EF4-FFF2-40B4-BE49-F238E27FC236}">
                <a16:creationId xmlns:a16="http://schemas.microsoft.com/office/drawing/2014/main" id="{4B440498-E8D3-6F4A-A003-FE2F8A128674}"/>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CFF155F4-4976-D04D-A19B-8E1061F63430}"/>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A7BEC37B-D502-B845-8FF5-1016518C6708}" type="slidenum">
              <a:rPr lang="en-GB" altLang="en-US" sz="1400">
                <a:solidFill>
                  <a:srgbClr val="000000"/>
                </a:solidFill>
                <a:latin typeface="Times New Roman" panose="02020603050405020304" pitchFamily="18" charset="0"/>
              </a:rPr>
              <a:pPr eaLnBrk="1" hangingPunct="1"/>
              <a:t>20</a:t>
            </a:fld>
            <a:endParaRPr lang="en-GB" altLang="en-US" sz="1400">
              <a:solidFill>
                <a:srgbClr val="000000"/>
              </a:solidFill>
              <a:latin typeface="Times New Roman" panose="02020603050405020304" pitchFamily="18" charset="0"/>
            </a:endParaRPr>
          </a:p>
        </p:txBody>
      </p:sp>
      <p:sp>
        <p:nvSpPr>
          <p:cNvPr id="47105" name="Text Box 1">
            <a:extLst>
              <a:ext uri="{FF2B5EF4-FFF2-40B4-BE49-F238E27FC236}">
                <a16:creationId xmlns:a16="http://schemas.microsoft.com/office/drawing/2014/main" id="{AE031DF3-B2E3-A749-8438-09DA9232FE6F}"/>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7106" name="Text Box 2">
            <a:extLst>
              <a:ext uri="{FF2B5EF4-FFF2-40B4-BE49-F238E27FC236}">
                <a16:creationId xmlns:a16="http://schemas.microsoft.com/office/drawing/2014/main" id="{DE20F9A6-BE1F-7143-9B74-C0213759BD6A}"/>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DE6E2D-CA7F-F64D-9430-A1CE7148D10C}"/>
              </a:ext>
            </a:extLst>
          </p:cNvPr>
          <p:cNvSpPr>
            <a:spLocks noGrp="1" noRot="1" noChangeAspect="1"/>
          </p:cNvSpPr>
          <p:nvPr>
            <p:ph type="sldImg"/>
          </p:nvPr>
        </p:nvSpPr>
        <p:spPr>
          <a:xfrm>
            <a:off x="1058863" y="720725"/>
            <a:ext cx="5189537" cy="3592513"/>
          </a:xfrm>
        </p:spPr>
      </p:sp>
      <p:sp>
        <p:nvSpPr>
          <p:cNvPr id="3" name="Notes Placeholder 2">
            <a:extLst>
              <a:ext uri="{FF2B5EF4-FFF2-40B4-BE49-F238E27FC236}">
                <a16:creationId xmlns:a16="http://schemas.microsoft.com/office/drawing/2014/main" id="{2240F84A-2BF3-754A-86A9-65376EDDA041}"/>
              </a:ext>
            </a:extLst>
          </p:cNvPr>
          <p:cNvSpPr>
            <a:spLocks noGrp="1"/>
          </p:cNvSpPr>
          <p:nvPr>
            <p:ph type="body" idx="1"/>
          </p:nvPr>
        </p:nvSpPr>
        <p:spPr/>
        <p:txBody>
          <a:bodyPr>
            <a:normAutofit/>
          </a:bodyPr>
          <a:lstStyle/>
          <a:p>
            <a:pPr>
              <a:buFont typeface="Times New Roman" charset="0"/>
              <a:buNone/>
              <a:defRPr/>
            </a:pPr>
            <a:endParaRPr lang="en-US"/>
          </a:p>
        </p:txBody>
      </p:sp>
      <p:sp>
        <p:nvSpPr>
          <p:cNvPr id="4" name="Slide Number Placeholder 3">
            <a:extLst>
              <a:ext uri="{FF2B5EF4-FFF2-40B4-BE49-F238E27FC236}">
                <a16:creationId xmlns:a16="http://schemas.microsoft.com/office/drawing/2014/main" id="{824A1FCA-3156-AA4B-A9A9-1598DE0F0D38}"/>
              </a:ext>
            </a:extLst>
          </p:cNvPr>
          <p:cNvSpPr>
            <a:spLocks noGrp="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24580303-FEED-8043-97FD-ECCEAD92F701}" type="slidenum">
              <a:rPr lang="en-US" altLang="en-US" sz="1400">
                <a:solidFill>
                  <a:srgbClr val="000000"/>
                </a:solidFill>
                <a:latin typeface="Times New Roman" panose="02020603050405020304" pitchFamily="18" charset="0"/>
              </a:rPr>
              <a:pPr eaLnBrk="1" hangingPunct="1"/>
              <a:t>21</a:t>
            </a:fld>
            <a:endParaRPr lang="en-US" altLang="en-US" sz="1400">
              <a:solidFill>
                <a:srgbClr val="000000"/>
              </a:solidFill>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BDC0160B-25FA-894A-9531-0E1CB7FA89E4}"/>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C57B8D00-E537-F74A-B821-20AA25833CF4}" type="slidenum">
              <a:rPr lang="en-GB" altLang="en-US" sz="1400">
                <a:solidFill>
                  <a:srgbClr val="000000"/>
                </a:solidFill>
                <a:latin typeface="Times New Roman" panose="02020603050405020304" pitchFamily="18" charset="0"/>
              </a:rPr>
              <a:pPr eaLnBrk="1" hangingPunct="1"/>
              <a:t>2</a:t>
            </a:fld>
            <a:endParaRPr lang="en-GB" altLang="en-US" sz="1400">
              <a:solidFill>
                <a:srgbClr val="000000"/>
              </a:solidFill>
              <a:latin typeface="Times New Roman" panose="02020603050405020304" pitchFamily="18" charset="0"/>
            </a:endParaRPr>
          </a:p>
        </p:txBody>
      </p:sp>
      <p:sp>
        <p:nvSpPr>
          <p:cNvPr id="33793" name="Text Box 1">
            <a:extLst>
              <a:ext uri="{FF2B5EF4-FFF2-40B4-BE49-F238E27FC236}">
                <a16:creationId xmlns:a16="http://schemas.microsoft.com/office/drawing/2014/main" id="{84925EF3-DF80-FF4B-A3D1-78F9901CB13F}"/>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3794" name="Text Box 2">
            <a:extLst>
              <a:ext uri="{FF2B5EF4-FFF2-40B4-BE49-F238E27FC236}">
                <a16:creationId xmlns:a16="http://schemas.microsoft.com/office/drawing/2014/main" id="{634DC27C-FA97-BD4F-85AC-3017D981EADC}"/>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r>
              <a:rPr lang="en-US" dirty="0"/>
              <a:t>Average is easy, but for median we need to keep track of the items.</a:t>
            </a:r>
          </a:p>
          <a:p>
            <a:pPr>
              <a:buFont typeface="Times New Roman" charset="0"/>
              <a:buNone/>
              <a:defRPr/>
            </a:pPr>
            <a:r>
              <a:rPr lang="en-US" dirty="0"/>
              <a:t>What are the algorithms?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DE6E2D-CA7F-F64D-9430-A1CE7148D10C}"/>
              </a:ext>
            </a:extLst>
          </p:cNvPr>
          <p:cNvSpPr>
            <a:spLocks noGrp="1" noRot="1" noChangeAspect="1"/>
          </p:cNvSpPr>
          <p:nvPr>
            <p:ph type="sldImg"/>
          </p:nvPr>
        </p:nvSpPr>
        <p:spPr>
          <a:xfrm>
            <a:off x="1058863" y="720725"/>
            <a:ext cx="5189537" cy="3592513"/>
          </a:xfrm>
        </p:spPr>
      </p:sp>
      <p:sp>
        <p:nvSpPr>
          <p:cNvPr id="3" name="Notes Placeholder 2">
            <a:extLst>
              <a:ext uri="{FF2B5EF4-FFF2-40B4-BE49-F238E27FC236}">
                <a16:creationId xmlns:a16="http://schemas.microsoft.com/office/drawing/2014/main" id="{2240F84A-2BF3-754A-86A9-65376EDDA041}"/>
              </a:ext>
            </a:extLst>
          </p:cNvPr>
          <p:cNvSpPr>
            <a:spLocks noGrp="1"/>
          </p:cNvSpPr>
          <p:nvPr>
            <p:ph type="body" idx="1"/>
          </p:nvPr>
        </p:nvSpPr>
        <p:spPr/>
        <p:txBody>
          <a:bodyPr>
            <a:normAutofit/>
          </a:bodyPr>
          <a:lstStyle/>
          <a:p>
            <a:pPr>
              <a:buFont typeface="Times New Roman" charset="0"/>
              <a:buNone/>
              <a:defRPr/>
            </a:pPr>
            <a:r>
              <a:rPr lang="en-US" dirty="0"/>
              <a:t>Show </a:t>
            </a:r>
            <a:r>
              <a:rPr lang="en-US" dirty="0" err="1"/>
              <a:t>doctest.py</a:t>
            </a:r>
            <a:endParaRPr lang="en-US" dirty="0"/>
          </a:p>
        </p:txBody>
      </p:sp>
      <p:sp>
        <p:nvSpPr>
          <p:cNvPr id="4" name="Slide Number Placeholder 3">
            <a:extLst>
              <a:ext uri="{FF2B5EF4-FFF2-40B4-BE49-F238E27FC236}">
                <a16:creationId xmlns:a16="http://schemas.microsoft.com/office/drawing/2014/main" id="{824A1FCA-3156-AA4B-A9A9-1598DE0F0D38}"/>
              </a:ext>
            </a:extLst>
          </p:cNvPr>
          <p:cNvSpPr>
            <a:spLocks noGrp="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24580303-FEED-8043-97FD-ECCEAD92F701}" type="slidenum">
              <a:rPr lang="en-US" altLang="en-US" sz="1400">
                <a:solidFill>
                  <a:srgbClr val="000000"/>
                </a:solidFill>
                <a:latin typeface="Times New Roman" panose="02020603050405020304" pitchFamily="18" charset="0"/>
              </a:rPr>
              <a:pPr eaLnBrk="1" hangingPunct="1"/>
              <a:t>22</a:t>
            </a:fld>
            <a:endParaRPr lang="en-US" altLang="en-US" sz="140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4599362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24FD791A-823C-EB4D-9CC7-DCE70B63D7CA}"/>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A6A69F2D-874D-104D-A960-9D25612B9FCF}" type="slidenum">
              <a:rPr lang="en-GB" altLang="en-US" sz="1400">
                <a:solidFill>
                  <a:srgbClr val="000000"/>
                </a:solidFill>
                <a:latin typeface="Times New Roman" panose="02020603050405020304" pitchFamily="18" charset="0"/>
              </a:rPr>
              <a:pPr eaLnBrk="1" hangingPunct="1"/>
              <a:t>23</a:t>
            </a:fld>
            <a:endParaRPr lang="en-GB" altLang="en-US" sz="1400">
              <a:solidFill>
                <a:srgbClr val="000000"/>
              </a:solidFill>
              <a:latin typeface="Times New Roman" panose="02020603050405020304" pitchFamily="18" charset="0"/>
            </a:endParaRPr>
          </a:p>
        </p:txBody>
      </p:sp>
      <p:sp>
        <p:nvSpPr>
          <p:cNvPr id="50177" name="Text Box 1">
            <a:extLst>
              <a:ext uri="{FF2B5EF4-FFF2-40B4-BE49-F238E27FC236}">
                <a16:creationId xmlns:a16="http://schemas.microsoft.com/office/drawing/2014/main" id="{BBD3281D-3EA7-D64D-AF90-66DE204E7965}"/>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0178" name="Text Box 2">
            <a:extLst>
              <a:ext uri="{FF2B5EF4-FFF2-40B4-BE49-F238E27FC236}">
                <a16:creationId xmlns:a16="http://schemas.microsoft.com/office/drawing/2014/main" id="{D91EEA21-0A7F-E443-8BCC-90C355501269}"/>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0F71E4DA-E3BE-984D-BFC7-0D689CEBA5AB}"/>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516B6C62-819B-1E47-9594-B862C9379F1D}" type="slidenum">
              <a:rPr lang="en-GB" altLang="en-US" sz="1400">
                <a:solidFill>
                  <a:srgbClr val="000000"/>
                </a:solidFill>
                <a:latin typeface="Times New Roman" panose="02020603050405020304" pitchFamily="18" charset="0"/>
              </a:rPr>
              <a:pPr eaLnBrk="1" hangingPunct="1"/>
              <a:t>24</a:t>
            </a:fld>
            <a:endParaRPr lang="en-GB" altLang="en-US" sz="1400">
              <a:solidFill>
                <a:srgbClr val="000000"/>
              </a:solidFill>
              <a:latin typeface="Times New Roman" panose="02020603050405020304" pitchFamily="18" charset="0"/>
            </a:endParaRPr>
          </a:p>
        </p:txBody>
      </p:sp>
      <p:sp>
        <p:nvSpPr>
          <p:cNvPr id="51201" name="Text Box 1">
            <a:extLst>
              <a:ext uri="{FF2B5EF4-FFF2-40B4-BE49-F238E27FC236}">
                <a16:creationId xmlns:a16="http://schemas.microsoft.com/office/drawing/2014/main" id="{EF362293-7F39-624E-BBF5-088C41D5D7E7}"/>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1202" name="Text Box 2">
            <a:extLst>
              <a:ext uri="{FF2B5EF4-FFF2-40B4-BE49-F238E27FC236}">
                <a16:creationId xmlns:a16="http://schemas.microsoft.com/office/drawing/2014/main" id="{15C27C9B-57CA-BB46-AD0F-5ADD2DF42C5C}"/>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9D6695AF-186D-6245-A11C-0C102877B93B}"/>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66F1A6F5-8EC5-5D4D-AEA5-61D513D0B0F1}" type="slidenum">
              <a:rPr lang="en-GB" altLang="en-US" sz="1400">
                <a:solidFill>
                  <a:srgbClr val="000000"/>
                </a:solidFill>
                <a:latin typeface="Times New Roman" panose="02020603050405020304" pitchFamily="18" charset="0"/>
              </a:rPr>
              <a:pPr eaLnBrk="1" hangingPunct="1"/>
              <a:t>25</a:t>
            </a:fld>
            <a:endParaRPr lang="en-GB" altLang="en-US" sz="1400">
              <a:solidFill>
                <a:srgbClr val="000000"/>
              </a:solidFill>
              <a:latin typeface="Times New Roman" panose="02020603050405020304" pitchFamily="18" charset="0"/>
            </a:endParaRPr>
          </a:p>
        </p:txBody>
      </p:sp>
      <p:sp>
        <p:nvSpPr>
          <p:cNvPr id="52225" name="Text Box 1">
            <a:extLst>
              <a:ext uri="{FF2B5EF4-FFF2-40B4-BE49-F238E27FC236}">
                <a16:creationId xmlns:a16="http://schemas.microsoft.com/office/drawing/2014/main" id="{0F2723FA-8FCC-D141-8D45-04B16D9E2355}"/>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2226" name="Text Box 2">
            <a:extLst>
              <a:ext uri="{FF2B5EF4-FFF2-40B4-BE49-F238E27FC236}">
                <a16:creationId xmlns:a16="http://schemas.microsoft.com/office/drawing/2014/main" id="{020B4959-DFA3-4F45-8CC9-9E98FABE2A1D}"/>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r>
              <a:rPr lang="en-US" altLang="en-US">
                <a:latin typeface="Times New Roman" panose="02020603050405020304" pitchFamily="18" charset="0"/>
                <a:ea typeface="ＭＳ Ｐゴシック" panose="020B0600070205080204" pitchFamily="34" charset="-128"/>
              </a:rPr>
              <a:t>Setp 1 – printing a 2D  array</a:t>
            </a:r>
          </a:p>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C535D054-E59E-7341-983D-5D3301D0EEB8}"/>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8AD9F588-CF03-5840-AC31-9904FC15BA8E}" type="slidenum">
              <a:rPr lang="en-GB" altLang="en-US" sz="1400">
                <a:solidFill>
                  <a:srgbClr val="000000"/>
                </a:solidFill>
                <a:latin typeface="Times New Roman" panose="02020603050405020304" pitchFamily="18" charset="0"/>
              </a:rPr>
              <a:pPr eaLnBrk="1" hangingPunct="1"/>
              <a:t>26</a:t>
            </a:fld>
            <a:endParaRPr lang="en-GB" altLang="en-US" sz="1400">
              <a:solidFill>
                <a:srgbClr val="000000"/>
              </a:solidFill>
              <a:latin typeface="Times New Roman" panose="02020603050405020304" pitchFamily="18" charset="0"/>
            </a:endParaRPr>
          </a:p>
        </p:txBody>
      </p:sp>
      <p:sp>
        <p:nvSpPr>
          <p:cNvPr id="53249" name="Text Box 1">
            <a:extLst>
              <a:ext uri="{FF2B5EF4-FFF2-40B4-BE49-F238E27FC236}">
                <a16:creationId xmlns:a16="http://schemas.microsoft.com/office/drawing/2014/main" id="{58627AED-EF51-3B42-8843-55F52CC9207A}"/>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3250" name="Text Box 2">
            <a:extLst>
              <a:ext uri="{FF2B5EF4-FFF2-40B4-BE49-F238E27FC236}">
                <a16:creationId xmlns:a16="http://schemas.microsoft.com/office/drawing/2014/main" id="{CFE888E1-35F1-0B49-99C9-EAFEFD838340}"/>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54377F10-6D05-3146-A00C-381CCE8B1E89}"/>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423A6751-6869-584B-A82E-B40E5AF47AE4}" type="slidenum">
              <a:rPr lang="en-GB" altLang="en-US" sz="1400">
                <a:solidFill>
                  <a:srgbClr val="000000"/>
                </a:solidFill>
                <a:latin typeface="Times New Roman" panose="02020603050405020304" pitchFamily="18" charset="0"/>
              </a:rPr>
              <a:pPr eaLnBrk="1" hangingPunct="1"/>
              <a:t>27</a:t>
            </a:fld>
            <a:endParaRPr lang="en-GB" altLang="en-US" sz="1400">
              <a:solidFill>
                <a:srgbClr val="000000"/>
              </a:solidFill>
              <a:latin typeface="Times New Roman" panose="02020603050405020304" pitchFamily="18" charset="0"/>
            </a:endParaRPr>
          </a:p>
        </p:txBody>
      </p:sp>
      <p:sp>
        <p:nvSpPr>
          <p:cNvPr id="55297" name="Text Box 1">
            <a:extLst>
              <a:ext uri="{FF2B5EF4-FFF2-40B4-BE49-F238E27FC236}">
                <a16:creationId xmlns:a16="http://schemas.microsoft.com/office/drawing/2014/main" id="{1EC2F1F3-B852-CC41-AE44-2B2F6B909A7F}"/>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5298" name="Text Box 2">
            <a:extLst>
              <a:ext uri="{FF2B5EF4-FFF2-40B4-BE49-F238E27FC236}">
                <a16:creationId xmlns:a16="http://schemas.microsoft.com/office/drawing/2014/main" id="{60153338-D41C-7C43-97F5-AC2E4D1692E3}"/>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B7A387FD-D37B-6843-8285-974F0AD12323}"/>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F833A07-D5E4-4549-8942-625F6886B00E}" type="slidenum">
              <a:rPr lang="en-GB" altLang="en-US" sz="1400">
                <a:solidFill>
                  <a:srgbClr val="000000"/>
                </a:solidFill>
                <a:latin typeface="Times New Roman" panose="02020603050405020304" pitchFamily="18" charset="0"/>
              </a:rPr>
              <a:pPr eaLnBrk="1" hangingPunct="1"/>
              <a:t>30</a:t>
            </a:fld>
            <a:endParaRPr lang="en-GB" altLang="en-US" sz="1400">
              <a:solidFill>
                <a:srgbClr val="000000"/>
              </a:solidFill>
              <a:latin typeface="Times New Roman" panose="02020603050405020304" pitchFamily="18" charset="0"/>
            </a:endParaRPr>
          </a:p>
        </p:txBody>
      </p:sp>
      <p:sp>
        <p:nvSpPr>
          <p:cNvPr id="54273" name="Text Box 1">
            <a:extLst>
              <a:ext uri="{FF2B5EF4-FFF2-40B4-BE49-F238E27FC236}">
                <a16:creationId xmlns:a16="http://schemas.microsoft.com/office/drawing/2014/main" id="{70D4BDDC-5798-4840-B49A-D28456719CBB}"/>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4274" name="Text Box 2">
            <a:extLst>
              <a:ext uri="{FF2B5EF4-FFF2-40B4-BE49-F238E27FC236}">
                <a16:creationId xmlns:a16="http://schemas.microsoft.com/office/drawing/2014/main" id="{88009C9A-3D84-2E47-B004-7DD5E3BDDD7F}"/>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54380C88-9358-194F-A68A-9C1E21B841FD}"/>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C8490489-EB3B-FC47-88A2-6CE7BAD7B132}" type="slidenum">
              <a:rPr lang="en-GB" altLang="en-US" sz="1400">
                <a:solidFill>
                  <a:srgbClr val="000000"/>
                </a:solidFill>
                <a:latin typeface="Times New Roman" panose="02020603050405020304" pitchFamily="18" charset="0"/>
              </a:rPr>
              <a:pPr eaLnBrk="1" hangingPunct="1"/>
              <a:t>32</a:t>
            </a:fld>
            <a:endParaRPr lang="en-GB" altLang="en-US" sz="1400">
              <a:solidFill>
                <a:srgbClr val="000000"/>
              </a:solidFill>
              <a:latin typeface="Times New Roman" panose="02020603050405020304" pitchFamily="18" charset="0"/>
            </a:endParaRPr>
          </a:p>
        </p:txBody>
      </p:sp>
      <p:sp>
        <p:nvSpPr>
          <p:cNvPr id="57345" name="Text Box 1">
            <a:extLst>
              <a:ext uri="{FF2B5EF4-FFF2-40B4-BE49-F238E27FC236}">
                <a16:creationId xmlns:a16="http://schemas.microsoft.com/office/drawing/2014/main" id="{45976F25-C8FE-E543-9B74-8A30C5E12599}"/>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7346" name="Text Box 2">
            <a:extLst>
              <a:ext uri="{FF2B5EF4-FFF2-40B4-BE49-F238E27FC236}">
                <a16:creationId xmlns:a16="http://schemas.microsoft.com/office/drawing/2014/main" id="{4FC0A234-6042-3440-87CA-59F1A5A35827}"/>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89D756-D7E4-BF4E-A1C3-D546193C37CE}"/>
              </a:ext>
            </a:extLst>
          </p:cNvPr>
          <p:cNvSpPr>
            <a:spLocks noGrp="1" noRot="1" noChangeAspect="1"/>
          </p:cNvSpPr>
          <p:nvPr>
            <p:ph type="sldImg"/>
          </p:nvPr>
        </p:nvSpPr>
        <p:spPr>
          <a:xfrm>
            <a:off x="1058863" y="720725"/>
            <a:ext cx="5189537" cy="3592513"/>
          </a:xfrm>
        </p:spPr>
      </p:sp>
      <p:sp>
        <p:nvSpPr>
          <p:cNvPr id="3" name="Notes Placeholder 2">
            <a:extLst>
              <a:ext uri="{FF2B5EF4-FFF2-40B4-BE49-F238E27FC236}">
                <a16:creationId xmlns:a16="http://schemas.microsoft.com/office/drawing/2014/main" id="{7F43615F-D0DD-E944-A08F-4E03AE315EBF}"/>
              </a:ext>
            </a:extLst>
          </p:cNvPr>
          <p:cNvSpPr>
            <a:spLocks noGrp="1"/>
          </p:cNvSpPr>
          <p:nvPr>
            <p:ph type="body" idx="1"/>
          </p:nvPr>
        </p:nvSpPr>
        <p:spPr/>
        <p:txBody>
          <a:bodyPr/>
          <a:lstStyle/>
          <a:p>
            <a:pPr>
              <a:buFont typeface="Times New Roman" charset="0"/>
              <a:buNone/>
              <a:defRPr/>
            </a:pPr>
            <a:r>
              <a:rPr lang="en-US" i="1" dirty="0"/>
              <a:t>The function </a:t>
            </a:r>
            <a:r>
              <a:rPr lang="en-US" i="1" dirty="0" err="1"/>
              <a:t>Engima</a:t>
            </a:r>
            <a:r>
              <a:rPr lang="en-US" i="1" dirty="0"/>
              <a:t> takes a list and an item and returns a new list with all instances of the item removed. </a:t>
            </a:r>
            <a:endParaRPr lang="en-US" dirty="0"/>
          </a:p>
        </p:txBody>
      </p:sp>
      <p:sp>
        <p:nvSpPr>
          <p:cNvPr id="4" name="Slide Number Placeholder 3">
            <a:extLst>
              <a:ext uri="{FF2B5EF4-FFF2-40B4-BE49-F238E27FC236}">
                <a16:creationId xmlns:a16="http://schemas.microsoft.com/office/drawing/2014/main" id="{99C89442-071F-174B-A08D-D12D150C6254}"/>
              </a:ext>
            </a:extLst>
          </p:cNvPr>
          <p:cNvSpPr>
            <a:spLocks noGrp="1"/>
          </p:cNvSpPr>
          <p:nvPr>
            <p:ph type="sldNum" sz="quarter"/>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3ABB4F90-827A-7846-A3C1-470D8A4CFEB7}" type="slidenum">
              <a:rPr lang="en-GB" altLang="en-US" sz="1400">
                <a:solidFill>
                  <a:srgbClr val="000000"/>
                </a:solidFill>
                <a:latin typeface="Times New Roman" panose="02020603050405020304" pitchFamily="18" charset="0"/>
              </a:rPr>
              <a:pPr eaLnBrk="1" hangingPunct="1"/>
              <a:t>33</a:t>
            </a:fld>
            <a:endParaRPr lang="en-GB" altLang="en-US" sz="140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4046447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967F12B2-536A-D84F-8738-2E248E4713DA}"/>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A6EF4163-0A48-8E43-B92E-66FF02786045}" type="slidenum">
              <a:rPr lang="en-GB" altLang="en-US" sz="1400">
                <a:solidFill>
                  <a:srgbClr val="000000"/>
                </a:solidFill>
                <a:latin typeface="Times New Roman" panose="02020603050405020304" pitchFamily="18" charset="0"/>
              </a:rPr>
              <a:pPr eaLnBrk="1" hangingPunct="1"/>
              <a:t>35</a:t>
            </a:fld>
            <a:endParaRPr lang="en-GB" altLang="en-US" sz="1400">
              <a:solidFill>
                <a:srgbClr val="000000"/>
              </a:solidFill>
              <a:latin typeface="Times New Roman" panose="02020603050405020304" pitchFamily="18" charset="0"/>
            </a:endParaRPr>
          </a:p>
        </p:txBody>
      </p:sp>
      <p:sp>
        <p:nvSpPr>
          <p:cNvPr id="59393" name="Text Box 1">
            <a:extLst>
              <a:ext uri="{FF2B5EF4-FFF2-40B4-BE49-F238E27FC236}">
                <a16:creationId xmlns:a16="http://schemas.microsoft.com/office/drawing/2014/main" id="{8A2D450E-DA57-A648-A766-BD2D853F784C}"/>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9394" name="Text Box 2">
            <a:extLst>
              <a:ext uri="{FF2B5EF4-FFF2-40B4-BE49-F238E27FC236}">
                <a16:creationId xmlns:a16="http://schemas.microsoft.com/office/drawing/2014/main" id="{BE7A405B-3232-8D4A-8FFB-35D8278B3FBE}"/>
              </a:ext>
            </a:extLst>
          </p:cNvPr>
          <p:cNvSpPr>
            <a:spLocks noGrp="1" noChangeArrowheads="1"/>
          </p:cNvSpPr>
          <p:nvPr>
            <p:ph type="body" idx="1"/>
          </p:nvPr>
        </p:nvSpPr>
        <p:spPr>
          <a:xfrm>
            <a:off x="731838" y="4560888"/>
            <a:ext cx="5845175" cy="431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A6868314-AC92-AA4A-9D9E-C6806C571224}"/>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CA6C73F9-37EA-FC44-AB54-92325C1EB5D7}" type="slidenum">
              <a:rPr lang="en-GB" altLang="en-US" sz="1400">
                <a:solidFill>
                  <a:srgbClr val="000000"/>
                </a:solidFill>
                <a:latin typeface="Times New Roman" panose="02020603050405020304" pitchFamily="18" charset="0"/>
              </a:rPr>
              <a:pPr eaLnBrk="1" hangingPunct="1"/>
              <a:t>5</a:t>
            </a:fld>
            <a:endParaRPr lang="en-GB" altLang="en-US" sz="1400">
              <a:solidFill>
                <a:srgbClr val="000000"/>
              </a:solidFill>
              <a:latin typeface="Times New Roman" panose="02020603050405020304" pitchFamily="18" charset="0"/>
            </a:endParaRPr>
          </a:p>
        </p:txBody>
      </p:sp>
      <p:sp>
        <p:nvSpPr>
          <p:cNvPr id="34817" name="Text Box 1">
            <a:extLst>
              <a:ext uri="{FF2B5EF4-FFF2-40B4-BE49-F238E27FC236}">
                <a16:creationId xmlns:a16="http://schemas.microsoft.com/office/drawing/2014/main" id="{55E7D582-0A96-5C46-B68A-E5908455A1AE}"/>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4818" name="Text Box 2">
            <a:extLst>
              <a:ext uri="{FF2B5EF4-FFF2-40B4-BE49-F238E27FC236}">
                <a16:creationId xmlns:a16="http://schemas.microsoft.com/office/drawing/2014/main" id="{1B92D984-FB09-EC42-BBFB-7F230C3F22E9}"/>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3FBDF782-3433-C549-B144-556FC97C0F95}"/>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F741E0A7-453F-3C40-9DBD-304044B14B3E}" type="slidenum">
              <a:rPr lang="en-GB" altLang="en-US" sz="1400">
                <a:solidFill>
                  <a:srgbClr val="000000"/>
                </a:solidFill>
                <a:latin typeface="Times New Roman" panose="02020603050405020304" pitchFamily="18" charset="0"/>
              </a:rPr>
              <a:pPr eaLnBrk="1" hangingPunct="1"/>
              <a:t>40</a:t>
            </a:fld>
            <a:endParaRPr lang="en-GB" altLang="en-US" sz="1400">
              <a:solidFill>
                <a:srgbClr val="000000"/>
              </a:solidFill>
              <a:latin typeface="Times New Roman" panose="02020603050405020304" pitchFamily="18" charset="0"/>
            </a:endParaRPr>
          </a:p>
        </p:txBody>
      </p:sp>
      <p:sp>
        <p:nvSpPr>
          <p:cNvPr id="49153" name="Text Box 1">
            <a:extLst>
              <a:ext uri="{FF2B5EF4-FFF2-40B4-BE49-F238E27FC236}">
                <a16:creationId xmlns:a16="http://schemas.microsoft.com/office/drawing/2014/main" id="{82F3AF4D-F526-B342-A62A-5BF8FBF6C5A7}"/>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49154" name="Text Box 2">
            <a:extLst>
              <a:ext uri="{FF2B5EF4-FFF2-40B4-BE49-F238E27FC236}">
                <a16:creationId xmlns:a16="http://schemas.microsoft.com/office/drawing/2014/main" id="{4DAE0B6D-4F8E-3B44-9C21-61F15E98DFA8}"/>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85BDA2EF-4604-4A4D-B191-9BB7F36526FC}"/>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336F6105-289F-D944-BE35-0FAC2BFCB8D6}" type="slidenum">
              <a:rPr lang="en-GB" altLang="en-US" sz="1400">
                <a:solidFill>
                  <a:srgbClr val="000000"/>
                </a:solidFill>
                <a:latin typeface="Times New Roman" panose="02020603050405020304" pitchFamily="18" charset="0"/>
              </a:rPr>
              <a:pPr eaLnBrk="1" hangingPunct="1"/>
              <a:t>6</a:t>
            </a:fld>
            <a:endParaRPr lang="en-GB" altLang="en-US" sz="1400">
              <a:solidFill>
                <a:srgbClr val="000000"/>
              </a:solidFill>
              <a:latin typeface="Times New Roman" panose="02020603050405020304" pitchFamily="18" charset="0"/>
            </a:endParaRPr>
          </a:p>
        </p:txBody>
      </p:sp>
      <p:sp>
        <p:nvSpPr>
          <p:cNvPr id="35841" name="Text Box 1">
            <a:extLst>
              <a:ext uri="{FF2B5EF4-FFF2-40B4-BE49-F238E27FC236}">
                <a16:creationId xmlns:a16="http://schemas.microsoft.com/office/drawing/2014/main" id="{C4D93B23-EBF2-AF40-BC38-553B008E45B3}"/>
              </a:ext>
            </a:extLst>
          </p:cNvPr>
          <p:cNvSpPr>
            <a:spLocks noGrp="1" noRot="1" noChangeAspect="1" noChangeArrowheads="1"/>
          </p:cNvSpPr>
          <p:nvPr>
            <p:ph type="sldImg"/>
          </p:nvPr>
        </p:nvSpPr>
        <p:spPr>
          <a:xfrm>
            <a:off x="1057275" y="728663"/>
            <a:ext cx="5200650" cy="360045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5842" name="Text Box 2">
            <a:extLst>
              <a:ext uri="{FF2B5EF4-FFF2-40B4-BE49-F238E27FC236}">
                <a16:creationId xmlns:a16="http://schemas.microsoft.com/office/drawing/2014/main" id="{75F57638-0605-4D4E-9B5E-2B425B9A176E}"/>
              </a:ext>
            </a:extLst>
          </p:cNvPr>
          <p:cNvSpPr>
            <a:spLocks noGrp="1" noChangeArrowheads="1"/>
          </p:cNvSpPr>
          <p:nvPr>
            <p:ph type="body" idx="1"/>
          </p:nvPr>
        </p:nvSpPr>
        <p:spPr>
          <a:xfrm>
            <a:off x="731838" y="4560888"/>
            <a:ext cx="5851525" cy="4321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F41BED61-C6CB-BA49-9D07-24687BB2B1CB}"/>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664C7FF5-CEC5-DA47-8CEA-878C2B92363A}" type="slidenum">
              <a:rPr lang="en-GB" altLang="en-US" sz="1400">
                <a:solidFill>
                  <a:srgbClr val="000000"/>
                </a:solidFill>
                <a:latin typeface="Times New Roman" panose="02020603050405020304" pitchFamily="18" charset="0"/>
              </a:rPr>
              <a:pPr eaLnBrk="1" hangingPunct="1"/>
              <a:t>7</a:t>
            </a:fld>
            <a:endParaRPr lang="en-GB" altLang="en-US" sz="1400">
              <a:solidFill>
                <a:srgbClr val="000000"/>
              </a:solidFill>
              <a:latin typeface="Times New Roman" panose="02020603050405020304" pitchFamily="18" charset="0"/>
            </a:endParaRPr>
          </a:p>
        </p:txBody>
      </p:sp>
      <p:sp>
        <p:nvSpPr>
          <p:cNvPr id="36865" name="Text Box 1">
            <a:extLst>
              <a:ext uri="{FF2B5EF4-FFF2-40B4-BE49-F238E27FC236}">
                <a16:creationId xmlns:a16="http://schemas.microsoft.com/office/drawing/2014/main" id="{5B62D3C0-B53A-6042-B8EC-75D3CF67244A}"/>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6866" name="Text Box 2">
            <a:extLst>
              <a:ext uri="{FF2B5EF4-FFF2-40B4-BE49-F238E27FC236}">
                <a16:creationId xmlns:a16="http://schemas.microsoft.com/office/drawing/2014/main" id="{38888E4F-F1E8-D749-A49B-BE3E80B9507A}"/>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D82A2B85-74AB-764B-96BC-3D4CD5A72FB4}"/>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B23534AD-7070-D64D-BD3C-037550A591BA}" type="slidenum">
              <a:rPr lang="en-GB" altLang="en-US" sz="1400">
                <a:solidFill>
                  <a:srgbClr val="000000"/>
                </a:solidFill>
                <a:latin typeface="Times New Roman" panose="02020603050405020304" pitchFamily="18" charset="0"/>
              </a:rPr>
              <a:pPr eaLnBrk="1" hangingPunct="1"/>
              <a:t>8</a:t>
            </a:fld>
            <a:endParaRPr lang="en-GB" altLang="en-US" sz="1400">
              <a:solidFill>
                <a:srgbClr val="000000"/>
              </a:solidFill>
              <a:latin typeface="Times New Roman" panose="02020603050405020304" pitchFamily="18" charset="0"/>
            </a:endParaRPr>
          </a:p>
        </p:txBody>
      </p:sp>
      <p:sp>
        <p:nvSpPr>
          <p:cNvPr id="37889" name="Text Box 1">
            <a:extLst>
              <a:ext uri="{FF2B5EF4-FFF2-40B4-BE49-F238E27FC236}">
                <a16:creationId xmlns:a16="http://schemas.microsoft.com/office/drawing/2014/main" id="{00E097F8-EDEF-2546-B5B2-7A2F31DAEA11}"/>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7890" name="Text Box 2">
            <a:extLst>
              <a:ext uri="{FF2B5EF4-FFF2-40B4-BE49-F238E27FC236}">
                <a16:creationId xmlns:a16="http://schemas.microsoft.com/office/drawing/2014/main" id="{640C0CED-8A5F-EA49-A6F1-D132297AB74C}"/>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EA07C12A-6981-D24A-8D34-D385B7270F1F}"/>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8BD6EF1-68FC-E748-A3F4-BF29AB7D29D8}" type="slidenum">
              <a:rPr lang="en-GB" altLang="en-US" sz="1400">
                <a:solidFill>
                  <a:srgbClr val="000000"/>
                </a:solidFill>
                <a:latin typeface="Times New Roman" panose="02020603050405020304" pitchFamily="18" charset="0"/>
              </a:rPr>
              <a:pPr eaLnBrk="1" hangingPunct="1"/>
              <a:t>9</a:t>
            </a:fld>
            <a:endParaRPr lang="en-GB" altLang="en-US" sz="1400">
              <a:solidFill>
                <a:srgbClr val="000000"/>
              </a:solidFill>
              <a:latin typeface="Times New Roman" panose="02020603050405020304" pitchFamily="18" charset="0"/>
            </a:endParaRPr>
          </a:p>
        </p:txBody>
      </p:sp>
      <p:sp>
        <p:nvSpPr>
          <p:cNvPr id="37889" name="Text Box 1">
            <a:extLst>
              <a:ext uri="{FF2B5EF4-FFF2-40B4-BE49-F238E27FC236}">
                <a16:creationId xmlns:a16="http://schemas.microsoft.com/office/drawing/2014/main" id="{DD112265-0B86-6D43-8A49-895EA3761B5D}"/>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7890" name="Text Box 2">
            <a:extLst>
              <a:ext uri="{FF2B5EF4-FFF2-40B4-BE49-F238E27FC236}">
                <a16:creationId xmlns:a16="http://schemas.microsoft.com/office/drawing/2014/main" id="{ACFD57EB-9000-9C4B-9EBC-6F803C75069B}"/>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4FF2DF74-9674-5440-A4E5-0A952CE8B3EE}"/>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73DEC42B-E132-8B44-8CD9-52E8906BDEF9}" type="slidenum">
              <a:rPr lang="en-GB" altLang="en-US" sz="1400">
                <a:solidFill>
                  <a:srgbClr val="000000"/>
                </a:solidFill>
                <a:latin typeface="Times New Roman" panose="02020603050405020304" pitchFamily="18" charset="0"/>
              </a:rPr>
              <a:pPr eaLnBrk="1" hangingPunct="1"/>
              <a:t>10</a:t>
            </a:fld>
            <a:endParaRPr lang="en-GB" altLang="en-US" sz="1400">
              <a:solidFill>
                <a:srgbClr val="000000"/>
              </a:solidFill>
              <a:latin typeface="Times New Roman" panose="02020603050405020304" pitchFamily="18" charset="0"/>
            </a:endParaRPr>
          </a:p>
        </p:txBody>
      </p:sp>
      <p:sp>
        <p:nvSpPr>
          <p:cNvPr id="38913" name="Text Box 1">
            <a:extLst>
              <a:ext uri="{FF2B5EF4-FFF2-40B4-BE49-F238E27FC236}">
                <a16:creationId xmlns:a16="http://schemas.microsoft.com/office/drawing/2014/main" id="{9EAEF4FB-EC73-C74C-95F5-1C3A261D189B}"/>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8914" name="Text Box 2">
            <a:extLst>
              <a:ext uri="{FF2B5EF4-FFF2-40B4-BE49-F238E27FC236}">
                <a16:creationId xmlns:a16="http://schemas.microsoft.com/office/drawing/2014/main" id="{7F9980C2-8F90-F147-95F7-18ED6DD1FB21}"/>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697E406B-C13B-0D41-9558-536D65109B3C}"/>
              </a:ext>
            </a:extLst>
          </p:cNvPr>
          <p:cNvSpPr>
            <a:spLocks noGrp="1" noChangeArrowheads="1"/>
          </p:cNvSpPr>
          <p:nvPr>
            <p:ph type="sldNum" sz="quarter"/>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fld id="{DCD7B9AE-E3FE-0C4A-BA14-32615C0CC149}" type="slidenum">
              <a:rPr lang="en-GB" altLang="en-US" sz="1400">
                <a:solidFill>
                  <a:srgbClr val="000000"/>
                </a:solidFill>
                <a:latin typeface="Times New Roman" panose="02020603050405020304" pitchFamily="18" charset="0"/>
              </a:rPr>
              <a:pPr eaLnBrk="1" hangingPunct="1"/>
              <a:t>11</a:t>
            </a:fld>
            <a:endParaRPr lang="en-GB" altLang="en-US" sz="1400">
              <a:solidFill>
                <a:srgbClr val="000000"/>
              </a:solidFill>
              <a:latin typeface="Times New Roman" panose="02020603050405020304" pitchFamily="18" charset="0"/>
            </a:endParaRPr>
          </a:p>
        </p:txBody>
      </p:sp>
      <p:sp>
        <p:nvSpPr>
          <p:cNvPr id="39937" name="Text Box 1">
            <a:extLst>
              <a:ext uri="{FF2B5EF4-FFF2-40B4-BE49-F238E27FC236}">
                <a16:creationId xmlns:a16="http://schemas.microsoft.com/office/drawing/2014/main" id="{0513BEE0-F4E1-BF48-A3E3-97C8BEC00AC6}"/>
              </a:ext>
            </a:extLst>
          </p:cNvPr>
          <p:cNvSpPr>
            <a:spLocks noGrp="1" noRot="1" noChangeAspect="1" noChangeArrowheads="1"/>
          </p:cNvSpPr>
          <p:nvPr>
            <p:ph type="sldImg"/>
          </p:nvPr>
        </p:nvSpPr>
        <p:spPr>
          <a:xfrm>
            <a:off x="1058863" y="720725"/>
            <a:ext cx="5191125" cy="35941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39938" name="Text Box 2">
            <a:extLst>
              <a:ext uri="{FF2B5EF4-FFF2-40B4-BE49-F238E27FC236}">
                <a16:creationId xmlns:a16="http://schemas.microsoft.com/office/drawing/2014/main" id="{B2772E36-03BD-CD49-B197-5DF241E6114D}"/>
              </a:ext>
            </a:extLst>
          </p:cNvPr>
          <p:cNvSpPr>
            <a:spLocks noGrp="1" noChangeArrowheads="1"/>
          </p:cNvSpPr>
          <p:nvPr>
            <p:ph type="body" idx="1"/>
          </p:nvPr>
        </p:nvSpPr>
        <p:spPr>
          <a:xfrm>
            <a:off x="731838" y="4560888"/>
            <a:ext cx="5845175" cy="4222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a:buFont typeface="Times New Roman" charset="0"/>
              <a:buNone/>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D5BF3400-0077-A042-9765-DA901D1448CB}"/>
              </a:ext>
            </a:extLst>
          </p:cNvPr>
          <p:cNvSpPr txBox="1">
            <a:spLocks noChangeArrowheads="1"/>
          </p:cNvSpPr>
          <p:nvPr userDrawn="1"/>
        </p:nvSpPr>
        <p:spPr bwMode="auto">
          <a:xfrm>
            <a:off x="6034088" y="6497638"/>
            <a:ext cx="3440112" cy="2444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90000" tIns="46800" rIns="90000" bIns="46800"/>
          <a:lstStyle>
            <a:defPPr>
              <a:defRPr lang="en-GB"/>
            </a:defPPr>
            <a:lvl1pPr algn="r" defTabSz="449263" rtl="0" fontAlgn="base">
              <a:lnSpc>
                <a:spcPct val="102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b="1" kern="1200">
                <a:solidFill>
                  <a:srgbClr val="7F7F7F"/>
                </a:solidFill>
                <a:latin typeface="Verdana" charset="0"/>
                <a:ea typeface="ＭＳ Ｐゴシック" charset="0"/>
                <a:cs typeface="Arial" charset="0"/>
              </a:defRPr>
            </a:lvl1pPr>
            <a:lvl2pPr marL="742950" indent="-28575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2pPr>
            <a:lvl3pPr marL="1143000" indent="-22860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3pPr>
            <a:lvl4pPr marL="1600200" indent="-22860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4pPr>
            <a:lvl5pPr marL="2057400" indent="-228600" algn="l" defTabSz="449263" rtl="0" fontAlgn="base">
              <a:lnSpc>
                <a:spcPct val="76000"/>
              </a:lnSpc>
              <a:spcBef>
                <a:spcPct val="0"/>
              </a:spcBef>
              <a:spcAft>
                <a:spcPct val="0"/>
              </a:spcAft>
              <a:buClr>
                <a:srgbClr val="000000"/>
              </a:buClr>
              <a:buSzPct val="100000"/>
              <a:buFont typeface="Times New Roman" charset="0"/>
              <a:defRPr kern="1200">
                <a:solidFill>
                  <a:schemeClr val="bg1"/>
                </a:solidFill>
                <a:latin typeface="Arial" charset="0"/>
                <a:ea typeface="ＭＳ Ｐゴシック" charset="0"/>
                <a:cs typeface="Arial" charset="0"/>
              </a:defRPr>
            </a:lvl5pPr>
            <a:lvl6pPr marL="2286000" algn="l" defTabSz="457200" rtl="0" eaLnBrk="1" latinLnBrk="0" hangingPunct="1">
              <a:defRPr kern="1200">
                <a:solidFill>
                  <a:schemeClr val="bg1"/>
                </a:solidFill>
                <a:latin typeface="Arial" charset="0"/>
                <a:ea typeface="ＭＳ Ｐゴシック" charset="0"/>
                <a:cs typeface="Arial" charset="0"/>
              </a:defRPr>
            </a:lvl6pPr>
            <a:lvl7pPr marL="2743200" algn="l" defTabSz="457200" rtl="0" eaLnBrk="1" latinLnBrk="0" hangingPunct="1">
              <a:defRPr kern="1200">
                <a:solidFill>
                  <a:schemeClr val="bg1"/>
                </a:solidFill>
                <a:latin typeface="Arial" charset="0"/>
                <a:ea typeface="ＭＳ Ｐゴシック" charset="0"/>
                <a:cs typeface="Arial" charset="0"/>
              </a:defRPr>
            </a:lvl7pPr>
            <a:lvl8pPr marL="3200400" algn="l" defTabSz="457200" rtl="0" eaLnBrk="1" latinLnBrk="0" hangingPunct="1">
              <a:defRPr kern="1200">
                <a:solidFill>
                  <a:schemeClr val="bg1"/>
                </a:solidFill>
                <a:latin typeface="Arial" charset="0"/>
                <a:ea typeface="ＭＳ Ｐゴシック" charset="0"/>
                <a:cs typeface="Arial" charset="0"/>
              </a:defRPr>
            </a:lvl8pPr>
            <a:lvl9pPr marL="3657600" algn="l" defTabSz="457200" rtl="0" eaLnBrk="1" latinLnBrk="0" hangingPunct="1">
              <a:defRPr kern="1200">
                <a:solidFill>
                  <a:schemeClr val="bg1"/>
                </a:solidFill>
                <a:latin typeface="Arial" charset="0"/>
                <a:ea typeface="ＭＳ Ｐゴシック" charset="0"/>
                <a:cs typeface="Arial" charset="0"/>
              </a:defRPr>
            </a:lvl9pPr>
          </a:lstStyle>
          <a:p>
            <a:pPr>
              <a:defRPr/>
            </a:pPr>
            <a:r>
              <a:rPr lang="en-GB" dirty="0"/>
              <a:t>UCT Department of Computer Science</a:t>
            </a:r>
          </a:p>
        </p:txBody>
      </p:sp>
      <p:sp>
        <p:nvSpPr>
          <p:cNvPr id="2" name="Title 1"/>
          <p:cNvSpPr>
            <a:spLocks noGrp="1"/>
          </p:cNvSpPr>
          <p:nvPr>
            <p:ph type="ctrTitle"/>
          </p:nvPr>
        </p:nvSpPr>
        <p:spPr>
          <a:xfrm>
            <a:off x="742950" y="2130425"/>
            <a:ext cx="8421688"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57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Date Placeholder 3">
            <a:extLst>
              <a:ext uri="{FF2B5EF4-FFF2-40B4-BE49-F238E27FC236}">
                <a16:creationId xmlns:a16="http://schemas.microsoft.com/office/drawing/2014/main" id="{5BF0DE22-F45A-4F4F-A916-1DD134DFD86B}"/>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1E44446C-4D13-9F46-B932-E00AC3CEC141}"/>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Tree>
    <p:extLst>
      <p:ext uri="{BB962C8B-B14F-4D97-AF65-F5344CB8AC3E}">
        <p14:creationId xmlns:p14="http://schemas.microsoft.com/office/powerpoint/2010/main" val="2047928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0094AD-C7AE-F046-BAC9-EA65EA86A600}"/>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9AF56B2F-A9CB-0142-939E-F45A9569C83E}"/>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599A6AF1-6C78-874E-8E6D-97326C69C774}"/>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FA3D5449-4EC8-964D-9B03-A994F25ED812}" type="slidenum">
              <a:rPr lang="en-GB" altLang="en-US"/>
              <a:pPr/>
              <a:t>‹#›</a:t>
            </a:fld>
            <a:endParaRPr lang="en-GB" altLang="en-US"/>
          </a:p>
        </p:txBody>
      </p:sp>
    </p:spTree>
    <p:extLst>
      <p:ext uri="{BB962C8B-B14F-4D97-AF65-F5344CB8AC3E}">
        <p14:creationId xmlns:p14="http://schemas.microsoft.com/office/powerpoint/2010/main" val="4290464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77088" y="179388"/>
            <a:ext cx="2225675"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179388"/>
            <a:ext cx="6529388"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8A41D3-2D22-8E42-9565-5F0D361BAA21}"/>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B72F8564-CE02-6840-8EDB-16E6F278CE2C}"/>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10A2CD2F-12B9-1842-8D11-BD1D65F8489E}"/>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7328F804-C5F3-F14A-AE7E-0C15B302B627}" type="slidenum">
              <a:rPr lang="en-GB" altLang="en-US"/>
              <a:pPr/>
              <a:t>‹#›</a:t>
            </a:fld>
            <a:endParaRPr lang="en-GB" altLang="en-US"/>
          </a:p>
        </p:txBody>
      </p:sp>
    </p:spTree>
    <p:extLst>
      <p:ext uri="{BB962C8B-B14F-4D97-AF65-F5344CB8AC3E}">
        <p14:creationId xmlns:p14="http://schemas.microsoft.com/office/powerpoint/2010/main" val="379986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42950" y="1979613"/>
            <a:ext cx="8412163" cy="719137"/>
          </a:xfrm>
        </p:spPr>
        <p:txBody>
          <a:bodyPr/>
          <a:lstStyle/>
          <a:p>
            <a:r>
              <a:rPr lang="en-US"/>
              <a:t>Click to edit Master title style</a:t>
            </a:r>
          </a:p>
        </p:txBody>
      </p:sp>
      <p:sp>
        <p:nvSpPr>
          <p:cNvPr id="3" name="Date Placeholder 2">
            <a:extLst>
              <a:ext uri="{FF2B5EF4-FFF2-40B4-BE49-F238E27FC236}">
                <a16:creationId xmlns:a16="http://schemas.microsoft.com/office/drawing/2014/main" id="{C5D27419-3ABB-AA49-80FE-1C69722BD847}"/>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4" name="Footer Placeholder 3">
            <a:extLst>
              <a:ext uri="{FF2B5EF4-FFF2-40B4-BE49-F238E27FC236}">
                <a16:creationId xmlns:a16="http://schemas.microsoft.com/office/drawing/2014/main" id="{A7886578-DD53-7640-AB3B-02C19BA42E9D}"/>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5" name="Slide Number Placeholder 4">
            <a:extLst>
              <a:ext uri="{FF2B5EF4-FFF2-40B4-BE49-F238E27FC236}">
                <a16:creationId xmlns:a16="http://schemas.microsoft.com/office/drawing/2014/main" id="{0EF15083-3674-AA46-8867-B29DB94269C7}"/>
              </a:ext>
            </a:extLst>
          </p:cNvPr>
          <p:cNvSpPr>
            <a:spLocks noGrp="1"/>
          </p:cNvSpPr>
          <p:nvPr>
            <p:ph type="sldNum" idx="12"/>
          </p:nvPr>
        </p:nvSpPr>
        <p:spPr>
          <a:xfrm>
            <a:off x="5962650" y="6453188"/>
            <a:ext cx="3440113" cy="315912"/>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3706683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7AEBB6-9921-1748-8498-94ADC460004F}"/>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7BBCE74D-DFC5-8542-81B7-7313BF5B7DD6}"/>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39C8003A-E4E7-8249-8340-FFC7BB61565E}"/>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4041087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1687"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16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a:extLst>
              <a:ext uri="{FF2B5EF4-FFF2-40B4-BE49-F238E27FC236}">
                <a16:creationId xmlns:a16="http://schemas.microsoft.com/office/drawing/2014/main" id="{5131A38B-E84C-E045-8E25-F506923BE7E6}"/>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350246AA-EB60-E34F-BD7F-6C925C728453}"/>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ECF8AC2-E1C1-0A4D-BBFF-FE8621D455AD}"/>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8AD505BE-620C-CF4C-9D69-B3CDAF899969}" type="slidenum">
              <a:rPr lang="en-GB" altLang="en-US"/>
              <a:pPr/>
              <a:t>‹#›</a:t>
            </a:fld>
            <a:endParaRPr lang="en-GB" altLang="en-US"/>
          </a:p>
        </p:txBody>
      </p:sp>
    </p:spTree>
    <p:extLst>
      <p:ext uri="{BB962C8B-B14F-4D97-AF65-F5344CB8AC3E}">
        <p14:creationId xmlns:p14="http://schemas.microsoft.com/office/powerpoint/2010/main" val="2376674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196975"/>
            <a:ext cx="4376738" cy="4926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4438" y="1196975"/>
            <a:ext cx="4378325" cy="4926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77793DE-1AEF-804C-BE67-BCA099ACF810}"/>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80F95994-F19F-B440-9C47-58990422C130}"/>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7" name="Slide Number Placeholder 6">
            <a:extLst>
              <a:ext uri="{FF2B5EF4-FFF2-40B4-BE49-F238E27FC236}">
                <a16:creationId xmlns:a16="http://schemas.microsoft.com/office/drawing/2014/main" id="{5578C1C4-05CE-9643-BAE8-A03D327BA04B}"/>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EC663489-94F0-D042-B802-FD4A04A58BCD}" type="slidenum">
              <a:rPr lang="en-GB" altLang="en-US"/>
              <a:pPr/>
              <a:t>‹#›</a:t>
            </a:fld>
            <a:endParaRPr lang="en-GB" altLang="en-US"/>
          </a:p>
        </p:txBody>
      </p:sp>
    </p:spTree>
    <p:extLst>
      <p:ext uri="{BB962C8B-B14F-4D97-AF65-F5344CB8AC3E}">
        <p14:creationId xmlns:p14="http://schemas.microsoft.com/office/powerpoint/2010/main" val="2336945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6988"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5" y="1535113"/>
            <a:ext cx="43799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5" y="2174875"/>
            <a:ext cx="43799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BC3CAD-AAA8-E049-AD72-89860B91294F}"/>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E13952B4-50CC-6C4B-99B8-BA240A8B4462}"/>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A931EF22-5A47-2A47-8D10-2F858A44AEEF}"/>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3587323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E9ADD3-B681-2649-8803-596C3DF98D54}"/>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4" name="Footer Placeholder 3">
            <a:extLst>
              <a:ext uri="{FF2B5EF4-FFF2-40B4-BE49-F238E27FC236}">
                <a16:creationId xmlns:a16="http://schemas.microsoft.com/office/drawing/2014/main" id="{C9A9F960-33D0-8442-AC2B-5C6E90F1857A}"/>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5" name="Slide Number Placeholder 4">
            <a:extLst>
              <a:ext uri="{FF2B5EF4-FFF2-40B4-BE49-F238E27FC236}">
                <a16:creationId xmlns:a16="http://schemas.microsoft.com/office/drawing/2014/main" id="{E8F2D5D4-9C94-0E44-A6F5-56598B73E3C2}"/>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3968507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110D35-17BE-804C-85E1-D1926AB59876}"/>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3" name="Footer Placeholder 2">
            <a:extLst>
              <a:ext uri="{FF2B5EF4-FFF2-40B4-BE49-F238E27FC236}">
                <a16:creationId xmlns:a16="http://schemas.microsoft.com/office/drawing/2014/main" id="{557B79C7-CAFD-494B-A9B8-CAF090639399}"/>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4" name="Slide Number Placeholder 3">
            <a:extLst>
              <a:ext uri="{FF2B5EF4-FFF2-40B4-BE49-F238E27FC236}">
                <a16:creationId xmlns:a16="http://schemas.microsoft.com/office/drawing/2014/main" id="{A36C653E-F64B-414F-AC3D-66E2E0138472}"/>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0" marR="0" indent="0" algn="r" defTabSz="449263" rtl="0" eaLnBrk="1" fontAlgn="base" latinLnBrk="0" hangingPunct="1">
              <a:lnSpc>
                <a:spcPct val="102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lvl1pPr>
          </a:lstStyle>
          <a:p>
            <a:pPr>
              <a:defRPr/>
            </a:pPr>
            <a:r>
              <a:rPr lang="en-GB"/>
              <a:t>UCT Department of Computer Science</a:t>
            </a:r>
          </a:p>
          <a:p>
            <a:pPr>
              <a:defRPr/>
            </a:pPr>
            <a:endParaRPr lang="en-GB"/>
          </a:p>
        </p:txBody>
      </p:sp>
    </p:spTree>
    <p:extLst>
      <p:ext uri="{BB962C8B-B14F-4D97-AF65-F5344CB8AC3E}">
        <p14:creationId xmlns:p14="http://schemas.microsoft.com/office/powerpoint/2010/main" val="2059408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873500" y="273050"/>
            <a:ext cx="553878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7350CAF1-E329-D54A-82E6-511FC22DA248}"/>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AD9A0172-F50D-4845-9909-983D3B0121C3}"/>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7" name="Slide Number Placeholder 6">
            <a:extLst>
              <a:ext uri="{FF2B5EF4-FFF2-40B4-BE49-F238E27FC236}">
                <a16:creationId xmlns:a16="http://schemas.microsoft.com/office/drawing/2014/main" id="{3E7977E1-FD4A-F345-904E-2807BA92ED37}"/>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F74E8E6E-8D70-0F41-8FC6-41162B2D0BB5}" type="slidenum">
              <a:rPr lang="en-GB" altLang="en-US"/>
              <a:pPr/>
              <a:t>‹#›</a:t>
            </a:fld>
            <a:endParaRPr lang="en-GB" altLang="en-US"/>
          </a:p>
        </p:txBody>
      </p:sp>
    </p:spTree>
    <p:extLst>
      <p:ext uri="{BB962C8B-B14F-4D97-AF65-F5344CB8AC3E}">
        <p14:creationId xmlns:p14="http://schemas.microsoft.com/office/powerpoint/2010/main" val="3271935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5187"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51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51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F6E20CA-A7A0-3D4C-A462-1BF5137AE203}"/>
              </a:ext>
            </a:extLst>
          </p:cNvPr>
          <p:cNvSpPr>
            <a:spLocks noGrp="1"/>
          </p:cNvSpPr>
          <p:nvPr>
            <p:ph type="dt" idx="10"/>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8F0A4F62-3A54-7A4F-8FC7-E779C8FF5248}"/>
              </a:ext>
            </a:extLst>
          </p:cNvPr>
          <p:cNvSpPr>
            <a:spLocks noGrp="1"/>
          </p:cNvSpPr>
          <p:nvPr>
            <p:ph type="ftr" idx="1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p>
        </p:txBody>
      </p:sp>
      <p:sp>
        <p:nvSpPr>
          <p:cNvPr id="7" name="Slide Number Placeholder 6">
            <a:extLst>
              <a:ext uri="{FF2B5EF4-FFF2-40B4-BE49-F238E27FC236}">
                <a16:creationId xmlns:a16="http://schemas.microsoft.com/office/drawing/2014/main" id="{D2E53843-DFED-CC4D-B14A-B00A78BEC1C5}"/>
              </a:ext>
            </a:extLst>
          </p:cNvPr>
          <p:cNvSpPr>
            <a:spLocks noGrp="1"/>
          </p:cNvSpPr>
          <p:nvPr>
            <p:ph type="sldNum"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buFont typeface="Times New Roman" panose="02020603050405020304" pitchFamily="18" charset="0"/>
              <a:buNone/>
              <a:defRPr smtClean="0">
                <a:latin typeface="Verdana" panose="020B0604030504040204" pitchFamily="34" charset="0"/>
                <a:ea typeface="ＭＳ Ｐゴシック" panose="020B0600070205080204" pitchFamily="34" charset="-128"/>
                <a:cs typeface="Arial" panose="020B0604020202020204" pitchFamily="34" charset="0"/>
              </a:defRPr>
            </a:lvl1pPr>
          </a:lstStyle>
          <a:p>
            <a:fld id="{7DC36EB3-92E2-B849-A23F-7D411F0CDE83}" type="slidenum">
              <a:rPr lang="en-GB" altLang="en-US"/>
              <a:pPr/>
              <a:t>‹#›</a:t>
            </a:fld>
            <a:endParaRPr lang="en-GB" altLang="en-US"/>
          </a:p>
        </p:txBody>
      </p:sp>
    </p:spTree>
    <p:extLst>
      <p:ext uri="{BB962C8B-B14F-4D97-AF65-F5344CB8AC3E}">
        <p14:creationId xmlns:p14="http://schemas.microsoft.com/office/powerpoint/2010/main" val="3320240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17A712A2-AB45-CE4A-B31E-6A5B5D186F8A}"/>
              </a:ext>
            </a:extLst>
          </p:cNvPr>
          <p:cNvSpPr>
            <a:spLocks noGrp="1" noChangeArrowheads="1"/>
          </p:cNvSpPr>
          <p:nvPr>
            <p:ph type="title"/>
          </p:nvPr>
        </p:nvSpPr>
        <p:spPr bwMode="auto">
          <a:xfrm>
            <a:off x="495300" y="179388"/>
            <a:ext cx="8907463" cy="8651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p>
            <a:pPr lvl="0"/>
            <a:r>
              <a:rPr lang="en-GB" dirty="0"/>
              <a:t>Click to edit the title text format</a:t>
            </a:r>
          </a:p>
        </p:txBody>
      </p:sp>
      <p:sp>
        <p:nvSpPr>
          <p:cNvPr id="1026" name="Rectangle 2">
            <a:extLst>
              <a:ext uri="{FF2B5EF4-FFF2-40B4-BE49-F238E27FC236}">
                <a16:creationId xmlns:a16="http://schemas.microsoft.com/office/drawing/2014/main" id="{FF0B15F4-97A6-9449-93E6-3EAC122B781F}"/>
              </a:ext>
            </a:extLst>
          </p:cNvPr>
          <p:cNvSpPr>
            <a:spLocks noGrp="1" noChangeArrowheads="1"/>
          </p:cNvSpPr>
          <p:nvPr>
            <p:ph type="body" idx="1"/>
          </p:nvPr>
        </p:nvSpPr>
        <p:spPr bwMode="auto">
          <a:xfrm>
            <a:off x="495300" y="1196975"/>
            <a:ext cx="8907463" cy="49260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57384" rIns="90000" bIns="4680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0"/>
            <a:r>
              <a:rPr lang="en-GB" dirty="0"/>
              <a:t>Ninth Outline Level</a:t>
            </a:r>
          </a:p>
        </p:txBody>
      </p:sp>
      <p:sp>
        <p:nvSpPr>
          <p:cNvPr id="1027" name="Rectangle 3">
            <a:extLst>
              <a:ext uri="{FF2B5EF4-FFF2-40B4-BE49-F238E27FC236}">
                <a16:creationId xmlns:a16="http://schemas.microsoft.com/office/drawing/2014/main" id="{3431AF5A-451C-4F41-A23A-EDAB858B0354}"/>
              </a:ext>
            </a:extLst>
          </p:cNvPr>
          <p:cNvSpPr>
            <a:spLocks noGrp="1" noChangeArrowheads="1"/>
          </p:cNvSpPr>
          <p:nvPr>
            <p:ph type="dt"/>
          </p:nvPr>
        </p:nvSpPr>
        <p:spPr bwMode="auto">
          <a:xfrm>
            <a:off x="495300" y="6248400"/>
            <a:ext cx="2303463" cy="4492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nSpc>
                <a:spcPct val="102000"/>
              </a:lnSpc>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a:solidFill>
                  <a:srgbClr val="000000"/>
                </a:solidFill>
                <a:latin typeface="Verdana" charset="0"/>
                <a:ea typeface="ＭＳ Ｐゴシック" charset="0"/>
                <a:cs typeface="Arial" charset="0"/>
              </a:defRPr>
            </a:lvl1pPr>
          </a:lstStyle>
          <a:p>
            <a:pPr>
              <a:defRPr/>
            </a:pPr>
            <a:endParaRPr lang="en-GB"/>
          </a:p>
        </p:txBody>
      </p:sp>
      <p:sp>
        <p:nvSpPr>
          <p:cNvPr id="1028" name="Rectangle 4">
            <a:extLst>
              <a:ext uri="{FF2B5EF4-FFF2-40B4-BE49-F238E27FC236}">
                <a16:creationId xmlns:a16="http://schemas.microsoft.com/office/drawing/2014/main" id="{C6374D00-DF83-7244-9C9B-ED3FE5521A99}"/>
              </a:ext>
            </a:extLst>
          </p:cNvPr>
          <p:cNvSpPr>
            <a:spLocks noGrp="1" noChangeArrowheads="1"/>
          </p:cNvSpPr>
          <p:nvPr>
            <p:ph type="ftr"/>
          </p:nvPr>
        </p:nvSpPr>
        <p:spPr bwMode="auto">
          <a:xfrm>
            <a:off x="3384550" y="6248400"/>
            <a:ext cx="3128963" cy="4492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ctr">
              <a:lnSpc>
                <a:spcPct val="102000"/>
              </a:lnSpc>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a:solidFill>
                  <a:srgbClr val="000000"/>
                </a:solidFill>
                <a:latin typeface="Verdana" charset="0"/>
                <a:ea typeface="ＭＳ Ｐゴシック" charset="0"/>
                <a:cs typeface="Arial" charset="0"/>
              </a:defRPr>
            </a:lvl1pPr>
          </a:lstStyle>
          <a:p>
            <a:pPr>
              <a:defRPr/>
            </a:pPr>
            <a:endParaRPr lang="en-GB"/>
          </a:p>
        </p:txBody>
      </p:sp>
      <p:sp>
        <p:nvSpPr>
          <p:cNvPr id="1029" name="Rectangle 5">
            <a:extLst>
              <a:ext uri="{FF2B5EF4-FFF2-40B4-BE49-F238E27FC236}">
                <a16:creationId xmlns:a16="http://schemas.microsoft.com/office/drawing/2014/main" id="{A57D4739-3566-3443-A135-C4CF38E6452D}"/>
              </a:ext>
            </a:extLst>
          </p:cNvPr>
          <p:cNvSpPr>
            <a:spLocks noGrp="1" noChangeArrowheads="1"/>
          </p:cNvSpPr>
          <p:nvPr>
            <p:ph type="sldNum"/>
          </p:nvPr>
        </p:nvSpPr>
        <p:spPr bwMode="auto">
          <a:xfrm>
            <a:off x="5962650" y="6497638"/>
            <a:ext cx="3440113" cy="2444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lnSpc>
                <a:spcPct val="102000"/>
              </a:lnSpc>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b="1">
                <a:solidFill>
                  <a:srgbClr val="7F7F7F"/>
                </a:solidFill>
                <a:latin typeface="Verdana" charset="0"/>
                <a:ea typeface="ＭＳ Ｐゴシック" charset="0"/>
                <a:cs typeface="Arial" charset="0"/>
              </a:defRPr>
            </a:lvl1pPr>
          </a:lstStyle>
          <a:p>
            <a:pPr>
              <a:defRPr/>
            </a:pPr>
            <a:r>
              <a:rPr lang="en-GB"/>
              <a:t>UCT Department of Computer Science</a:t>
            </a:r>
          </a:p>
        </p:txBody>
      </p:sp>
      <p:sp>
        <p:nvSpPr>
          <p:cNvPr id="1030" name="Rectangle 6">
            <a:extLst>
              <a:ext uri="{FF2B5EF4-FFF2-40B4-BE49-F238E27FC236}">
                <a16:creationId xmlns:a16="http://schemas.microsoft.com/office/drawing/2014/main" id="{9DE00E2E-9DA0-0B43-AD35-F52287F3A7BD}"/>
              </a:ext>
            </a:extLst>
          </p:cNvPr>
          <p:cNvSpPr>
            <a:spLocks noChangeArrowheads="1"/>
          </p:cNvSpPr>
          <p:nvPr/>
        </p:nvSpPr>
        <p:spPr bwMode="auto">
          <a:xfrm>
            <a:off x="0" y="0"/>
            <a:ext cx="247650" cy="2286000"/>
          </a:xfrm>
          <a:prstGeom prst="rect">
            <a:avLst/>
          </a:prstGeom>
          <a:solidFill>
            <a:schemeClr val="accent3">
              <a:lumMod val="40000"/>
              <a:lumOff val="60000"/>
            </a:schemeClr>
          </a:solidFill>
          <a:ln>
            <a:noFill/>
          </a:ln>
          <a:effectLst/>
          <a:extLst/>
        </p:spPr>
        <p:txBody>
          <a:bodyPr wrap="none" anchor="ctr"/>
          <a:lstStyle/>
          <a:p>
            <a:pPr>
              <a:buFont typeface="Times New Roman" charset="0"/>
              <a:buNone/>
              <a:defRPr/>
            </a:pPr>
            <a:endParaRPr lang="en-US">
              <a:latin typeface="Arial" charset="0"/>
              <a:ea typeface="ＭＳ Ｐゴシック" charset="0"/>
            </a:endParaRPr>
          </a:p>
        </p:txBody>
      </p:sp>
      <p:sp>
        <p:nvSpPr>
          <p:cNvPr id="1031" name="Line 7">
            <a:extLst>
              <a:ext uri="{FF2B5EF4-FFF2-40B4-BE49-F238E27FC236}">
                <a16:creationId xmlns:a16="http://schemas.microsoft.com/office/drawing/2014/main" id="{2DEE7339-617F-6046-A9A8-89C03162FCE6}"/>
              </a:ext>
            </a:extLst>
          </p:cNvPr>
          <p:cNvSpPr>
            <a:spLocks noChangeShapeType="1"/>
          </p:cNvSpPr>
          <p:nvPr/>
        </p:nvSpPr>
        <p:spPr bwMode="auto">
          <a:xfrm>
            <a:off x="584200" y="1052513"/>
            <a:ext cx="8750300" cy="1587"/>
          </a:xfrm>
          <a:prstGeom prst="line">
            <a:avLst/>
          </a:prstGeom>
          <a:noFill/>
          <a:ln w="19080" cap="flat">
            <a:solidFill>
              <a:srgbClr val="9999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endParaRPr>
          </a:p>
        </p:txBody>
      </p:sp>
      <p:sp>
        <p:nvSpPr>
          <p:cNvPr id="1032" name="Rectangle 8">
            <a:extLst>
              <a:ext uri="{FF2B5EF4-FFF2-40B4-BE49-F238E27FC236}">
                <a16:creationId xmlns:a16="http://schemas.microsoft.com/office/drawing/2014/main" id="{CBF7865E-233D-CA4A-996F-86B9B983BAF5}"/>
              </a:ext>
            </a:extLst>
          </p:cNvPr>
          <p:cNvSpPr>
            <a:spLocks noChangeArrowheads="1"/>
          </p:cNvSpPr>
          <p:nvPr/>
        </p:nvSpPr>
        <p:spPr bwMode="auto">
          <a:xfrm>
            <a:off x="0" y="2286000"/>
            <a:ext cx="247650" cy="2286000"/>
          </a:xfrm>
          <a:prstGeom prst="rect">
            <a:avLst/>
          </a:prstGeom>
          <a:solidFill>
            <a:schemeClr val="accent1">
              <a:lumMod val="20000"/>
              <a:lumOff val="80000"/>
            </a:schemeClr>
          </a:solidFill>
          <a:ln>
            <a:noFill/>
          </a:ln>
          <a:effectLst/>
          <a:extLst/>
        </p:spPr>
        <p:txBody>
          <a:bodyPr wrap="none" anchor="ctr"/>
          <a:lstStyle/>
          <a:p>
            <a:pPr>
              <a:buFont typeface="Times New Roman" charset="0"/>
              <a:buNone/>
              <a:defRPr/>
            </a:pPr>
            <a:endParaRPr lang="en-US">
              <a:latin typeface="Arial" charset="0"/>
              <a:ea typeface="ＭＳ Ｐゴシック" charset="0"/>
            </a:endParaRPr>
          </a:p>
        </p:txBody>
      </p:sp>
      <p:sp>
        <p:nvSpPr>
          <p:cNvPr id="1033" name="Rectangle 9">
            <a:extLst>
              <a:ext uri="{FF2B5EF4-FFF2-40B4-BE49-F238E27FC236}">
                <a16:creationId xmlns:a16="http://schemas.microsoft.com/office/drawing/2014/main" id="{00169704-4B27-5F4C-8EDC-E20E64300014}"/>
              </a:ext>
            </a:extLst>
          </p:cNvPr>
          <p:cNvSpPr>
            <a:spLocks noChangeArrowheads="1"/>
          </p:cNvSpPr>
          <p:nvPr/>
        </p:nvSpPr>
        <p:spPr bwMode="auto">
          <a:xfrm>
            <a:off x="0" y="4572000"/>
            <a:ext cx="247650" cy="2286000"/>
          </a:xfrm>
          <a:prstGeom prst="rect">
            <a:avLst/>
          </a:prstGeom>
          <a:solidFill>
            <a:schemeClr val="accent6">
              <a:lumMod val="40000"/>
              <a:lumOff val="60000"/>
            </a:schemeClr>
          </a:solidFill>
          <a:ln>
            <a:noFill/>
          </a:ln>
          <a:effectLst/>
          <a:extLst/>
        </p:spPr>
        <p:txBody>
          <a:bodyPr wrap="none" anchor="ctr"/>
          <a:lstStyle/>
          <a:p>
            <a:pPr>
              <a:buFont typeface="Times New Roman" charset="0"/>
              <a:buNone/>
              <a:defRPr/>
            </a:pPr>
            <a:endParaRPr lang="en-US">
              <a:latin typeface="Arial" charset="0"/>
              <a:ea typeface="ＭＳ Ｐゴシック" charset="0"/>
            </a:endParaRPr>
          </a:p>
        </p:txBody>
      </p:sp>
      <p:pic>
        <p:nvPicPr>
          <p:cNvPr id="1034" name="Picture 10">
            <a:extLst>
              <a:ext uri="{FF2B5EF4-FFF2-40B4-BE49-F238E27FC236}">
                <a16:creationId xmlns:a16="http://schemas.microsoft.com/office/drawing/2014/main" id="{14BF0D42-CCE9-C946-B842-3D79E35F03F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3050" y="6389688"/>
            <a:ext cx="2152650" cy="476250"/>
          </a:xfrm>
          <a:prstGeom prst="rect">
            <a:avLst/>
          </a:prstGeom>
          <a:noFill/>
          <a:ln>
            <a:noFill/>
          </a:ln>
          <a:effectLst/>
          <a:extLst>
            <a:ext uri="{909E8E84-426E-40dd-AFC4-6F175D3DCCD1}">
              <a14:hiddenFill xmlns="" xmlns:a14="http://schemas.microsoft.com/office/drawing/2010/main">
                <a:blipFill dpi="0" rotWithShape="0">
                  <a:blip xmlns:r="http://schemas.openxmlformats.org/officeDocument/2006/relationships"/>
                  <a:srcRect/>
                  <a:stretch>
                    <a:fillRect/>
                  </a:stretch>
                </a:blip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036" name="Picture 12">
            <a:extLst>
              <a:ext uri="{FF2B5EF4-FFF2-40B4-BE49-F238E27FC236}">
                <a16:creationId xmlns:a16="http://schemas.microsoft.com/office/drawing/2014/main" id="{4A481D5C-D205-BA4D-A9DA-919CDA33C6D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424988" y="6453188"/>
            <a:ext cx="314325" cy="314325"/>
          </a:xfrm>
          <a:prstGeom prst="rect">
            <a:avLst/>
          </a:prstGeom>
          <a:noFill/>
          <a:ln>
            <a:noFill/>
          </a:ln>
          <a:effectLst/>
          <a:extLst>
            <a:ext uri="{909E8E84-426E-40dd-AFC4-6F175D3DCCD1}">
              <a14:hiddenFill xmlns="" xmlns:a14="http://schemas.microsoft.com/office/drawing/2010/main">
                <a:blipFill dpi="0" rotWithShape="0">
                  <a:blip xmlns:r="http://schemas.openxmlformats.org/officeDocument/2006/relationships"/>
                  <a:srcRect/>
                  <a:stretch>
                    <a:fillRect/>
                  </a:stretch>
                </a:blip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 bg1="lt1" tx1="dk1" bg2="lt2" tx2="dk2" accent1="accent1" accent2="accent2" accent3="accent3" accent4="accent4" accent5="accent5" accent6="accent6" hlink="hlink" folHlink="folHlink"/>
  <p:sldLayoutIdLst>
    <p:sldLayoutId id="2147483998" r:id="rId1"/>
    <p:sldLayoutId id="2147483999" r:id="rId2"/>
    <p:sldLayoutId id="2147484000" r:id="rId3"/>
    <p:sldLayoutId id="2147484001" r:id="rId4"/>
    <p:sldLayoutId id="2147484002" r:id="rId5"/>
    <p:sldLayoutId id="2147484003" r:id="rId6"/>
    <p:sldLayoutId id="2147484004" r:id="rId7"/>
    <p:sldLayoutId id="2147484005" r:id="rId8"/>
    <p:sldLayoutId id="2147484006" r:id="rId9"/>
    <p:sldLayoutId id="2147484007" r:id="rId10"/>
    <p:sldLayoutId id="2147484008" r:id="rId11"/>
    <p:sldLayoutId id="2147484009" r:id="rId12"/>
  </p:sldLayoutIdLst>
  <p:txStyles>
    <p:titleStyle>
      <a:lvl1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effectLst>
            <a:outerShdw blurRad="50800" dist="38100" dir="2700000" algn="tl" rotWithShape="0">
              <a:prstClr val="black">
                <a:alpha val="40000"/>
              </a:prstClr>
            </a:outerShdw>
          </a:effectLst>
          <a:latin typeface="+mj-lt"/>
          <a:ea typeface="+mj-ea"/>
          <a:cs typeface="+mj-cs"/>
        </a:defRPr>
      </a:lvl1pPr>
      <a:lvl2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2pPr>
      <a:lvl3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3pPr>
      <a:lvl4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4pPr>
      <a:lvl5pPr algn="l" defTabSz="449263" rtl="0" eaLnBrk="0" fontAlgn="base" hangingPunct="0">
        <a:lnSpc>
          <a:spcPct val="77000"/>
        </a:lnSpc>
        <a:spcBef>
          <a:spcPct val="0"/>
        </a:spcBef>
        <a:spcAft>
          <a:spcPct val="0"/>
        </a:spcAft>
        <a:buClr>
          <a:srgbClr val="000000"/>
        </a:buClr>
        <a:buSzPct val="100000"/>
        <a:buFont typeface="Times New Roman" panose="02020603050405020304" pitchFamily="18" charset="0"/>
        <a:defRPr sz="4400">
          <a:solidFill>
            <a:srgbClr val="000000"/>
          </a:solidFill>
          <a:latin typeface="FreeSans" charset="0"/>
          <a:ea typeface="ＭＳ Ｐゴシック" charset="0"/>
          <a:cs typeface="Arial" charset="0"/>
        </a:defRPr>
      </a:lvl5pPr>
      <a:lvl6pPr marL="25146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6pPr>
      <a:lvl7pPr marL="29718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7pPr>
      <a:lvl8pPr marL="34290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8pPr>
      <a:lvl9pPr marL="3886200" indent="-228600" algn="l" defTabSz="449263" rtl="0" fontAlgn="base">
        <a:lnSpc>
          <a:spcPct val="77000"/>
        </a:lnSpc>
        <a:spcBef>
          <a:spcPct val="0"/>
        </a:spcBef>
        <a:spcAft>
          <a:spcPct val="0"/>
        </a:spcAft>
        <a:buClr>
          <a:srgbClr val="000000"/>
        </a:buClr>
        <a:buSzPct val="100000"/>
        <a:buFont typeface="Times New Roman" charset="0"/>
        <a:defRPr sz="4400">
          <a:solidFill>
            <a:srgbClr val="999900"/>
          </a:solidFill>
          <a:latin typeface="FreeSans" charset="0"/>
          <a:ea typeface="ＭＳ Ｐゴシック" charset="0"/>
          <a:cs typeface="Arial" charset="0"/>
        </a:defRPr>
      </a:lvl9pPr>
    </p:titleStyle>
    <p:bodyStyle>
      <a:lvl1pPr marL="342900" indent="-342900" algn="l" defTabSz="449263" rtl="0" eaLnBrk="0" fontAlgn="base" hangingPunct="0">
        <a:lnSpc>
          <a:spcPct val="97000"/>
        </a:lnSpc>
        <a:spcBef>
          <a:spcPts val="700"/>
        </a:spcBef>
        <a:spcAft>
          <a:spcPct val="0"/>
        </a:spcAft>
        <a:buClr>
          <a:srgbClr val="000000"/>
        </a:buClr>
        <a:buSzPct val="100000"/>
        <a:buFont typeface="Times New Roman" panose="02020603050405020304" pitchFamily="18" charset="0"/>
        <a:defRPr sz="2800">
          <a:solidFill>
            <a:srgbClr val="000000"/>
          </a:solidFill>
          <a:latin typeface="+mn-lt"/>
          <a:ea typeface="+mn-ea"/>
          <a:cs typeface="+mn-cs"/>
        </a:defRPr>
      </a:lvl1pPr>
      <a:lvl2pPr marL="742950" indent="-285750" algn="l" defTabSz="449263" rtl="0" eaLnBrk="0" fontAlgn="base" hangingPunct="0">
        <a:lnSpc>
          <a:spcPct val="97000"/>
        </a:lnSpc>
        <a:spcBef>
          <a:spcPts val="600"/>
        </a:spcBef>
        <a:spcAft>
          <a:spcPct val="0"/>
        </a:spcAft>
        <a:buClr>
          <a:srgbClr val="000000"/>
        </a:buClr>
        <a:buSzPct val="100000"/>
        <a:buFont typeface="Times New Roman" panose="02020603050405020304" pitchFamily="18" charset="0"/>
        <a:defRPr sz="2400">
          <a:solidFill>
            <a:srgbClr val="000000"/>
          </a:solidFill>
          <a:latin typeface="+mn-lt"/>
          <a:ea typeface="+mn-ea"/>
          <a:cs typeface="+mn-cs"/>
        </a:defRPr>
      </a:lvl2pPr>
      <a:lvl3pPr marL="1143000" indent="-228600" algn="l" defTabSz="449263" rtl="0" eaLnBrk="0" fontAlgn="base" hangingPunct="0">
        <a:lnSpc>
          <a:spcPct val="97000"/>
        </a:lnSpc>
        <a:spcBef>
          <a:spcPts val="500"/>
        </a:spcBef>
        <a:spcAft>
          <a:spcPct val="0"/>
        </a:spcAft>
        <a:buClr>
          <a:srgbClr val="000000"/>
        </a:buClr>
        <a:buSzPct val="100000"/>
        <a:buFont typeface="Times New Roman" panose="02020603050405020304" pitchFamily="18" charset="0"/>
        <a:defRPr sz="2000">
          <a:solidFill>
            <a:srgbClr val="000000"/>
          </a:solidFill>
          <a:latin typeface="+mn-lt"/>
          <a:ea typeface="+mn-ea"/>
          <a:cs typeface="+mn-cs"/>
        </a:defRPr>
      </a:lvl3pPr>
      <a:lvl4pPr marL="16002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4pPr>
      <a:lvl5pPr marL="20574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5pPr>
      <a:lvl6pPr marL="25146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6pPr>
      <a:lvl7pPr marL="29718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7pPr>
      <a:lvl8pPr marL="34290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8pPr>
      <a:lvl9pPr marL="38862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kuttel@cs.uct.ac.za"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hyperlink" Target="mailto:another.mark@gmail.co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F0236D63-DFD1-1640-926D-0A10DF756175}"/>
              </a:ext>
            </a:extLst>
          </p:cNvPr>
          <p:cNvSpPr>
            <a:spLocks noGrp="1" noChangeArrowheads="1"/>
          </p:cNvSpPr>
          <p:nvPr>
            <p:ph type="title"/>
          </p:nvPr>
        </p:nvSpPr>
        <p:spPr>
          <a:xfrm>
            <a:off x="742950" y="1885950"/>
            <a:ext cx="8413750" cy="8143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tIns="85608"/>
          <a:lstStyle/>
          <a:p>
            <a:pPr eaLnBrk="1" hangingPunct="1">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a:effectLst>
                  <a:outerShdw blurRad="38100" dist="38100" dir="2700000" algn="tl">
                    <a:srgbClr val="C0C0C0"/>
                  </a:outerShdw>
                </a:effectLst>
              </a:rPr>
              <a:t>Arrays (Lists)</a:t>
            </a:r>
          </a:p>
        </p:txBody>
      </p:sp>
      <p:sp>
        <p:nvSpPr>
          <p:cNvPr id="4101" name="Rectangle 5">
            <a:extLst>
              <a:ext uri="{FF2B5EF4-FFF2-40B4-BE49-F238E27FC236}">
                <a16:creationId xmlns:a16="http://schemas.microsoft.com/office/drawing/2014/main" id="{288CEC1D-9086-8244-9582-D194F60CEAFF}"/>
              </a:ext>
            </a:extLst>
          </p:cNvPr>
          <p:cNvSpPr>
            <a:spLocks noGrp="1" noChangeArrowheads="1"/>
          </p:cNvSpPr>
          <p:nvPr>
            <p:ph type="subTitle" idx="4294967295"/>
          </p:nvPr>
        </p:nvSpPr>
        <p:spPr>
          <a:xfrm>
            <a:off x="4521200" y="4149725"/>
            <a:ext cx="5040313" cy="18002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78624" rIns="0" bIns="0" anchor="ctr"/>
          <a:lstStyle/>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dirty="0">
                <a:latin typeface="Copperplate Gothic Light"/>
                <a:cs typeface="Copperplate Gothic Light"/>
              </a:rPr>
              <a:t>Michelle Kuttel</a:t>
            </a:r>
          </a:p>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dirty="0">
                <a:latin typeface="Copperplate Gothic Light"/>
                <a:cs typeface="Copperplate Gothic Light"/>
                <a:hlinkClick r:id="rId3"/>
              </a:rPr>
              <a:t>mkuttel@cs.uct.ac.za</a:t>
            </a:r>
            <a:endParaRPr lang="en-GB" sz="2400" dirty="0">
              <a:latin typeface="Copperplate Gothic Light"/>
              <a:cs typeface="Copperplate Gothic Light"/>
            </a:endParaRPr>
          </a:p>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400">
                <a:latin typeface="Copperplate Gothic Light"/>
                <a:cs typeface="Copperplate Gothic Light"/>
              </a:rPr>
              <a:t>April 2018</a:t>
            </a:r>
            <a:endParaRPr lang="en-GB" sz="2400" dirty="0">
              <a:latin typeface="Copperplate Gothic Light"/>
              <a:cs typeface="Copperplate Gothic Light"/>
            </a:endParaRPr>
          </a:p>
          <a:p>
            <a:pPr marL="0" indent="0" algn="r" eaLnBrk="1" hangingPunct="1">
              <a:lnSpc>
                <a:spcPct val="74000"/>
              </a:lnSpc>
              <a:spcBef>
                <a:spcPts val="400"/>
              </a:spcBef>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2400" dirty="0">
              <a:latin typeface="Copperplate Gothic Light"/>
              <a:cs typeface="Copperplate Gothic Light"/>
            </a:endParaRPr>
          </a:p>
        </p:txBody>
      </p:sp>
      <p:pic>
        <p:nvPicPr>
          <p:cNvPr id="4098" name="Picture 2">
            <a:extLst>
              <a:ext uri="{FF2B5EF4-FFF2-40B4-BE49-F238E27FC236}">
                <a16:creationId xmlns:a16="http://schemas.microsoft.com/office/drawing/2014/main" id="{5F62722F-C6EF-F047-9878-8815EB3443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075" y="333375"/>
            <a:ext cx="790575" cy="790575"/>
          </a:xfrm>
          <a:prstGeom prst="rect">
            <a:avLst/>
          </a:prstGeom>
          <a:noFill/>
          <a:ln>
            <a:noFill/>
          </a:ln>
          <a:effectLst/>
          <a:extLst>
            <a:ext uri="{909E8E84-426E-40dd-AFC4-6F175D3DCCD1}">
              <a14:hiddenFill xmlns="" xmlns:a14="http://schemas.microsoft.com/office/drawing/2010/main">
                <a:blipFill dpi="0" rotWithShape="0">
                  <a:blip xmlns:r="http://schemas.openxmlformats.org/officeDocument/2006/relationships"/>
                  <a:srcRect/>
                  <a:stretch>
                    <a:fillRect/>
                  </a:stretch>
                </a:blip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4100" name="Text Box 4">
            <a:extLst>
              <a:ext uri="{FF2B5EF4-FFF2-40B4-BE49-F238E27FC236}">
                <a16:creationId xmlns:a16="http://schemas.microsoft.com/office/drawing/2014/main" id="{951F7245-43A7-F045-A33B-F268B41438B7}"/>
              </a:ext>
            </a:extLst>
          </p:cNvPr>
          <p:cNvSpPr txBox="1">
            <a:spLocks noChangeArrowheads="1"/>
          </p:cNvSpPr>
          <p:nvPr/>
        </p:nvSpPr>
        <p:spPr bwMode="auto">
          <a:xfrm>
            <a:off x="1425575" y="360363"/>
            <a:ext cx="8353425" cy="4635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nSpc>
                <a:spcPct val="100000"/>
              </a:lnSpc>
              <a:spcBef>
                <a:spcPts val="1500"/>
              </a:spcBef>
              <a:buFont typeface="Times New Roman" charset="0"/>
              <a:buNone/>
              <a:defRPr/>
            </a:pPr>
            <a:r>
              <a:rPr lang="en-GB" sz="2400" b="1" i="1" dirty="0">
                <a:solidFill>
                  <a:schemeClr val="tx1">
                    <a:lumMod val="50000"/>
                    <a:lumOff val="50000"/>
                  </a:schemeClr>
                </a:solidFill>
                <a:latin typeface="FreeSans" charset="0"/>
              </a:rPr>
              <a:t>UCT Department of Computer Science   CSC1015F</a:t>
            </a:r>
          </a:p>
        </p:txBody>
      </p:sp>
      <p:sp>
        <p:nvSpPr>
          <p:cNvPr id="16389" name="Rectangle 3">
            <a:extLst>
              <a:ext uri="{FF2B5EF4-FFF2-40B4-BE49-F238E27FC236}">
                <a16:creationId xmlns:a16="http://schemas.microsoft.com/office/drawing/2014/main" id="{A5A9B965-33B7-AC46-8D4F-B0F0B16F4C19}"/>
              </a:ext>
            </a:extLst>
          </p:cNvPr>
          <p:cNvSpPr>
            <a:spLocks noChangeArrowheads="1"/>
          </p:cNvSpPr>
          <p:nvPr/>
        </p:nvSpPr>
        <p:spPr bwMode="auto">
          <a:xfrm>
            <a:off x="1425575" y="2997200"/>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5</a:t>
            </a:r>
          </a:p>
        </p:txBody>
      </p:sp>
      <p:sp>
        <p:nvSpPr>
          <p:cNvPr id="16390" name="Rectangle 4">
            <a:extLst>
              <a:ext uri="{FF2B5EF4-FFF2-40B4-BE49-F238E27FC236}">
                <a16:creationId xmlns:a16="http://schemas.microsoft.com/office/drawing/2014/main" id="{0F48F9FE-E9D2-B641-8CA7-99459A7DDA04}"/>
              </a:ext>
            </a:extLst>
          </p:cNvPr>
          <p:cNvSpPr>
            <a:spLocks noChangeArrowheads="1"/>
          </p:cNvSpPr>
          <p:nvPr/>
        </p:nvSpPr>
        <p:spPr bwMode="auto">
          <a:xfrm>
            <a:off x="2325688" y="2997200"/>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
        <p:nvSpPr>
          <p:cNvPr id="16391" name="Rectangle 5">
            <a:extLst>
              <a:ext uri="{FF2B5EF4-FFF2-40B4-BE49-F238E27FC236}">
                <a16:creationId xmlns:a16="http://schemas.microsoft.com/office/drawing/2014/main" id="{FDFA463F-00B5-8843-BD35-840BCE892715}"/>
              </a:ext>
            </a:extLst>
          </p:cNvPr>
          <p:cNvSpPr>
            <a:spLocks noChangeArrowheads="1"/>
          </p:cNvSpPr>
          <p:nvPr/>
        </p:nvSpPr>
        <p:spPr bwMode="auto">
          <a:xfrm>
            <a:off x="3225800" y="2997200"/>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2</a:t>
            </a:r>
          </a:p>
        </p:txBody>
      </p:sp>
      <p:sp>
        <p:nvSpPr>
          <p:cNvPr id="9" name="Rectangle 6">
            <a:extLst>
              <a:ext uri="{FF2B5EF4-FFF2-40B4-BE49-F238E27FC236}">
                <a16:creationId xmlns:a16="http://schemas.microsoft.com/office/drawing/2014/main" id="{92FBCF0B-D2AD-9F4A-A9AA-38E3B4F5CE9B}"/>
              </a:ext>
            </a:extLst>
          </p:cNvPr>
          <p:cNvSpPr>
            <a:spLocks noChangeArrowheads="1"/>
          </p:cNvSpPr>
          <p:nvPr/>
        </p:nvSpPr>
        <p:spPr bwMode="auto">
          <a:xfrm>
            <a:off x="4125913" y="2997200"/>
            <a:ext cx="900112" cy="720725"/>
          </a:xfrm>
          <a:prstGeom prst="rect">
            <a:avLst/>
          </a:prstGeom>
          <a:solidFill>
            <a:srgbClr val="FCF4C7">
              <a:alpha val="80000"/>
            </a:srgbClr>
          </a:solidFill>
          <a:ln w="9525">
            <a:solidFill>
              <a:schemeClr val="tx1">
                <a:lumMod val="75000"/>
                <a:lumOff val="25000"/>
              </a:schemeClr>
            </a:solidFill>
            <a:round/>
            <a:headEnd/>
            <a:tailEnd/>
          </a:ln>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dirty="0">
                <a:solidFill>
                  <a:schemeClr val="tx1">
                    <a:lumMod val="75000"/>
                    <a:lumOff val="25000"/>
                  </a:schemeClr>
                </a:solidFill>
                <a:latin typeface="Arial" charset="0"/>
                <a:ea typeface="ＭＳ Ｐゴシック" charset="0"/>
                <a:cs typeface="ＭＳ Ｐゴシック" charset="0"/>
              </a:rPr>
              <a:t>4</a:t>
            </a:r>
          </a:p>
        </p:txBody>
      </p:sp>
      <p:sp>
        <p:nvSpPr>
          <p:cNvPr id="10" name="Rectangle 7">
            <a:extLst>
              <a:ext uri="{FF2B5EF4-FFF2-40B4-BE49-F238E27FC236}">
                <a16:creationId xmlns:a16="http://schemas.microsoft.com/office/drawing/2014/main" id="{CFD75D74-7F72-5140-9C10-8AD4FFFD9B82}"/>
              </a:ext>
            </a:extLst>
          </p:cNvPr>
          <p:cNvSpPr>
            <a:spLocks noChangeArrowheads="1"/>
          </p:cNvSpPr>
          <p:nvPr/>
        </p:nvSpPr>
        <p:spPr bwMode="auto">
          <a:xfrm>
            <a:off x="5025852" y="2996952"/>
            <a:ext cx="900112" cy="720725"/>
          </a:xfrm>
          <a:prstGeom prst="rect">
            <a:avLst/>
          </a:prstGeom>
          <a:solidFill>
            <a:srgbClr val="FCF4C7">
              <a:alpha val="46000"/>
            </a:srgbClr>
          </a:solidFill>
          <a:ln w="9525">
            <a:solidFill>
              <a:schemeClr val="tx1">
                <a:lumMod val="65000"/>
                <a:lumOff val="35000"/>
              </a:schemeClr>
            </a:solidFill>
            <a:round/>
            <a:headEnd/>
            <a:tailEnd/>
          </a:ln>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dirty="0">
                <a:ln>
                  <a:solidFill>
                    <a:schemeClr val="bg2">
                      <a:lumMod val="75000"/>
                    </a:schemeClr>
                  </a:solidFill>
                </a:ln>
                <a:solidFill>
                  <a:schemeClr val="tx1">
                    <a:lumMod val="75000"/>
                    <a:lumOff val="25000"/>
                  </a:schemeClr>
                </a:solidFill>
                <a:latin typeface="Arial" charset="0"/>
                <a:ea typeface="ＭＳ Ｐゴシック" charset="0"/>
                <a:cs typeface="ＭＳ Ｐゴシック" charset="0"/>
              </a:rPr>
              <a:t>7</a:t>
            </a:r>
          </a:p>
        </p:txBody>
      </p:sp>
      <p:sp>
        <p:nvSpPr>
          <p:cNvPr id="11" name="Rectangle 8">
            <a:extLst>
              <a:ext uri="{FF2B5EF4-FFF2-40B4-BE49-F238E27FC236}">
                <a16:creationId xmlns:a16="http://schemas.microsoft.com/office/drawing/2014/main" id="{78B0BAC7-6D5C-5640-8929-3B576AA21450}"/>
              </a:ext>
            </a:extLst>
          </p:cNvPr>
          <p:cNvSpPr>
            <a:spLocks noChangeArrowheads="1"/>
          </p:cNvSpPr>
          <p:nvPr/>
        </p:nvSpPr>
        <p:spPr bwMode="auto">
          <a:xfrm>
            <a:off x="5925964" y="2996952"/>
            <a:ext cx="900113" cy="720725"/>
          </a:xfrm>
          <a:prstGeom prst="rect">
            <a:avLst/>
          </a:prstGeom>
          <a:solidFill>
            <a:srgbClr val="FCF4C7">
              <a:alpha val="30000"/>
            </a:srgbClr>
          </a:solidFill>
          <a:ln w="9525">
            <a:solidFill>
              <a:schemeClr val="bg1">
                <a:lumMod val="50000"/>
              </a:schemeClr>
            </a:solidFill>
            <a:round/>
            <a:headEnd/>
            <a:tailEnd/>
          </a:ln>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dirty="0">
                <a:ln>
                  <a:solidFill>
                    <a:schemeClr val="bg1">
                      <a:lumMod val="75000"/>
                    </a:schemeClr>
                  </a:solidFill>
                </a:ln>
                <a:solidFill>
                  <a:schemeClr val="tx1">
                    <a:lumMod val="65000"/>
                    <a:lumOff val="35000"/>
                  </a:schemeClr>
                </a:solidFill>
                <a:latin typeface="Arial" charset="0"/>
                <a:ea typeface="ＭＳ Ｐゴシック" charset="0"/>
                <a:cs typeface="ＭＳ Ｐゴシック" charset="0"/>
              </a:rPr>
              <a:t>1</a:t>
            </a:r>
          </a:p>
        </p:txBody>
      </p:sp>
      <p:sp>
        <p:nvSpPr>
          <p:cNvPr id="12" name="Rectangle 9">
            <a:extLst>
              <a:ext uri="{FF2B5EF4-FFF2-40B4-BE49-F238E27FC236}">
                <a16:creationId xmlns:a16="http://schemas.microsoft.com/office/drawing/2014/main" id="{FF586B9C-925B-3146-8EB9-88C40F6219C3}"/>
              </a:ext>
            </a:extLst>
          </p:cNvPr>
          <p:cNvSpPr>
            <a:spLocks noChangeArrowheads="1"/>
          </p:cNvSpPr>
          <p:nvPr/>
        </p:nvSpPr>
        <p:spPr bwMode="auto">
          <a:xfrm>
            <a:off x="6826077" y="2996952"/>
            <a:ext cx="900112" cy="720725"/>
          </a:xfrm>
          <a:prstGeom prst="rect">
            <a:avLst/>
          </a:prstGeom>
          <a:solidFill>
            <a:srgbClr val="FCF4C7">
              <a:alpha val="20000"/>
            </a:srgbClr>
          </a:solidFill>
          <a:ln w="9525">
            <a:solidFill>
              <a:schemeClr val="bg1">
                <a:lumMod val="65000"/>
              </a:schemeClr>
            </a:solidFill>
            <a:round/>
            <a:headEnd/>
            <a:tailEnd/>
          </a:ln>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dirty="0">
                <a:ln>
                  <a:solidFill>
                    <a:schemeClr val="bg1">
                      <a:lumMod val="75000"/>
                    </a:schemeClr>
                  </a:solidFill>
                </a:ln>
                <a:solidFill>
                  <a:schemeClr val="tx1">
                    <a:lumMod val="50000"/>
                    <a:lumOff val="50000"/>
                  </a:schemeClr>
                </a:solidFill>
                <a:latin typeface="Arial" charset="0"/>
                <a:ea typeface="ＭＳ Ｐゴシック" charset="0"/>
                <a:cs typeface="ＭＳ Ｐゴシック" charset="0"/>
              </a:rPr>
              <a:t>3</a:t>
            </a:r>
          </a:p>
        </p:txBody>
      </p:sp>
      <p:sp>
        <p:nvSpPr>
          <p:cNvPr id="13" name="Text Box 10">
            <a:extLst>
              <a:ext uri="{FF2B5EF4-FFF2-40B4-BE49-F238E27FC236}">
                <a16:creationId xmlns:a16="http://schemas.microsoft.com/office/drawing/2014/main" id="{844C7DDD-6756-6D47-8C1E-602980CDA4F3}"/>
              </a:ext>
            </a:extLst>
          </p:cNvPr>
          <p:cNvSpPr txBox="1">
            <a:spLocks noChangeArrowheads="1"/>
          </p:cNvSpPr>
          <p:nvPr/>
        </p:nvSpPr>
        <p:spPr bwMode="auto">
          <a:xfrm>
            <a:off x="1425575" y="3717925"/>
            <a:ext cx="900113"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0</a:t>
            </a:r>
          </a:p>
        </p:txBody>
      </p:sp>
      <p:sp>
        <p:nvSpPr>
          <p:cNvPr id="14" name="Text Box 13">
            <a:extLst>
              <a:ext uri="{FF2B5EF4-FFF2-40B4-BE49-F238E27FC236}">
                <a16:creationId xmlns:a16="http://schemas.microsoft.com/office/drawing/2014/main" id="{C692CAD4-CA8F-FC49-B670-1A3B3D5E3415}"/>
              </a:ext>
            </a:extLst>
          </p:cNvPr>
          <p:cNvSpPr txBox="1">
            <a:spLocks noChangeArrowheads="1"/>
          </p:cNvSpPr>
          <p:nvPr/>
        </p:nvSpPr>
        <p:spPr bwMode="auto">
          <a:xfrm>
            <a:off x="2325688" y="3717925"/>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1</a:t>
            </a:r>
          </a:p>
        </p:txBody>
      </p:sp>
      <p:sp>
        <p:nvSpPr>
          <p:cNvPr id="15" name="Text Box 14">
            <a:extLst>
              <a:ext uri="{FF2B5EF4-FFF2-40B4-BE49-F238E27FC236}">
                <a16:creationId xmlns:a16="http://schemas.microsoft.com/office/drawing/2014/main" id="{5B38663F-1282-6041-A958-85860B507DFD}"/>
              </a:ext>
            </a:extLst>
          </p:cNvPr>
          <p:cNvSpPr txBox="1">
            <a:spLocks noChangeArrowheads="1"/>
          </p:cNvSpPr>
          <p:nvPr/>
        </p:nvSpPr>
        <p:spPr bwMode="auto">
          <a:xfrm>
            <a:off x="3225800" y="3717925"/>
            <a:ext cx="900113"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2</a:t>
            </a:r>
          </a:p>
        </p:txBody>
      </p:sp>
      <p:sp>
        <p:nvSpPr>
          <p:cNvPr id="16" name="Text Box 15">
            <a:extLst>
              <a:ext uri="{FF2B5EF4-FFF2-40B4-BE49-F238E27FC236}">
                <a16:creationId xmlns:a16="http://schemas.microsoft.com/office/drawing/2014/main" id="{64E2FF50-76A6-B74E-B8E1-D87F3FD9ADE2}"/>
              </a:ext>
            </a:extLst>
          </p:cNvPr>
          <p:cNvSpPr txBox="1">
            <a:spLocks noChangeArrowheads="1"/>
          </p:cNvSpPr>
          <p:nvPr/>
        </p:nvSpPr>
        <p:spPr bwMode="auto">
          <a:xfrm>
            <a:off x="4125913" y="3717925"/>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solidFill>
                  <a:schemeClr val="tx1">
                    <a:lumMod val="65000"/>
                    <a:lumOff val="35000"/>
                  </a:schemeClr>
                </a:solidFill>
              </a:rPr>
              <a:t>3</a:t>
            </a:r>
          </a:p>
        </p:txBody>
      </p:sp>
      <p:sp>
        <p:nvSpPr>
          <p:cNvPr id="17" name="Text Box 16">
            <a:extLst>
              <a:ext uri="{FF2B5EF4-FFF2-40B4-BE49-F238E27FC236}">
                <a16:creationId xmlns:a16="http://schemas.microsoft.com/office/drawing/2014/main" id="{97E67115-5291-7544-AFB9-0F0C9912F36D}"/>
              </a:ext>
            </a:extLst>
          </p:cNvPr>
          <p:cNvSpPr txBox="1">
            <a:spLocks noChangeArrowheads="1"/>
          </p:cNvSpPr>
          <p:nvPr/>
        </p:nvSpPr>
        <p:spPr bwMode="auto">
          <a:xfrm>
            <a:off x="6826077" y="3717677"/>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dirty="0">
                <a:ln>
                  <a:solidFill>
                    <a:schemeClr val="bg1">
                      <a:lumMod val="75000"/>
                    </a:schemeClr>
                  </a:solidFill>
                </a:ln>
                <a:solidFill>
                  <a:schemeClr val="tx1">
                    <a:lumMod val="65000"/>
                    <a:lumOff val="35000"/>
                  </a:schemeClr>
                </a:solidFill>
              </a:rPr>
              <a:t>6</a:t>
            </a:r>
          </a:p>
        </p:txBody>
      </p:sp>
      <p:sp>
        <p:nvSpPr>
          <p:cNvPr id="18" name="Text Box 17">
            <a:extLst>
              <a:ext uri="{FF2B5EF4-FFF2-40B4-BE49-F238E27FC236}">
                <a16:creationId xmlns:a16="http://schemas.microsoft.com/office/drawing/2014/main" id="{AE386DC5-50D0-B94B-8063-DD52E2E7C13A}"/>
              </a:ext>
            </a:extLst>
          </p:cNvPr>
          <p:cNvSpPr txBox="1">
            <a:spLocks noChangeArrowheads="1"/>
          </p:cNvSpPr>
          <p:nvPr/>
        </p:nvSpPr>
        <p:spPr bwMode="auto">
          <a:xfrm>
            <a:off x="5925964" y="3717677"/>
            <a:ext cx="900113"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ln>
                  <a:solidFill>
                    <a:schemeClr val="bg1">
                      <a:lumMod val="75000"/>
                    </a:schemeClr>
                  </a:solidFill>
                </a:ln>
                <a:solidFill>
                  <a:schemeClr val="tx1">
                    <a:lumMod val="65000"/>
                    <a:lumOff val="35000"/>
                  </a:schemeClr>
                </a:solidFill>
              </a:rPr>
              <a:t>5</a:t>
            </a:r>
          </a:p>
        </p:txBody>
      </p:sp>
      <p:sp>
        <p:nvSpPr>
          <p:cNvPr id="19" name="Text Box 18">
            <a:extLst>
              <a:ext uri="{FF2B5EF4-FFF2-40B4-BE49-F238E27FC236}">
                <a16:creationId xmlns:a16="http://schemas.microsoft.com/office/drawing/2014/main" id="{9E6ED4E7-DFC0-4045-A145-6E4ADA82D405}"/>
              </a:ext>
            </a:extLst>
          </p:cNvPr>
          <p:cNvSpPr txBox="1">
            <a:spLocks noChangeArrowheads="1"/>
          </p:cNvSpPr>
          <p:nvPr/>
        </p:nvSpPr>
        <p:spPr bwMode="auto">
          <a:xfrm>
            <a:off x="5025852" y="3717677"/>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ln>
                  <a:solidFill>
                    <a:schemeClr val="bg2">
                      <a:lumMod val="75000"/>
                    </a:schemeClr>
                  </a:solidFill>
                </a:ln>
                <a:solidFill>
                  <a:schemeClr val="tx1">
                    <a:lumMod val="65000"/>
                    <a:lumOff val="35000"/>
                  </a:schemeClr>
                </a:solidFill>
              </a:rPr>
              <a:t>4</a:t>
            </a:r>
          </a:p>
        </p:txBody>
      </p:sp>
      <p:sp>
        <p:nvSpPr>
          <p:cNvPr id="20" name="Rectangle 9">
            <a:extLst>
              <a:ext uri="{FF2B5EF4-FFF2-40B4-BE49-F238E27FC236}">
                <a16:creationId xmlns:a16="http://schemas.microsoft.com/office/drawing/2014/main" id="{5952B21E-F827-5A4B-BE75-B14E44BD7230}"/>
              </a:ext>
            </a:extLst>
          </p:cNvPr>
          <p:cNvSpPr>
            <a:spLocks noChangeArrowheads="1"/>
          </p:cNvSpPr>
          <p:nvPr/>
        </p:nvSpPr>
        <p:spPr bwMode="auto">
          <a:xfrm>
            <a:off x="7726164" y="2996952"/>
            <a:ext cx="900112" cy="720725"/>
          </a:xfrm>
          <a:prstGeom prst="rect">
            <a:avLst/>
          </a:prstGeom>
          <a:solidFill>
            <a:srgbClr val="FCF4C7">
              <a:alpha val="8000"/>
            </a:srgbClr>
          </a:solidFill>
          <a:ln w="9525">
            <a:solidFill>
              <a:schemeClr val="bg1">
                <a:lumMod val="75000"/>
              </a:schemeClr>
            </a:solidFill>
            <a:round/>
            <a:headEnd/>
            <a:tailEnd/>
          </a:ln>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dirty="0">
                <a:ln>
                  <a:solidFill>
                    <a:schemeClr val="bg1">
                      <a:lumMod val="95000"/>
                    </a:schemeClr>
                  </a:solidFill>
                </a:ln>
                <a:solidFill>
                  <a:schemeClr val="bg1">
                    <a:lumMod val="50000"/>
                  </a:schemeClr>
                </a:solidFill>
                <a:latin typeface="Arial" charset="0"/>
                <a:ea typeface="ＭＳ Ｐゴシック" charset="0"/>
                <a:cs typeface="ＭＳ Ｐゴシック" charset="0"/>
              </a:rPr>
              <a:t>30</a:t>
            </a:r>
          </a:p>
        </p:txBody>
      </p:sp>
      <p:sp>
        <p:nvSpPr>
          <p:cNvPr id="21" name="Text Box 16">
            <a:extLst>
              <a:ext uri="{FF2B5EF4-FFF2-40B4-BE49-F238E27FC236}">
                <a16:creationId xmlns:a16="http://schemas.microsoft.com/office/drawing/2014/main" id="{D7705823-C7EB-5945-BD5D-B27879CFA584}"/>
              </a:ext>
            </a:extLst>
          </p:cNvPr>
          <p:cNvSpPr txBox="1">
            <a:spLocks noChangeArrowheads="1"/>
          </p:cNvSpPr>
          <p:nvPr/>
        </p:nvSpPr>
        <p:spPr bwMode="auto">
          <a:xfrm>
            <a:off x="7726164" y="3717677"/>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dirty="0">
                <a:ln>
                  <a:solidFill>
                    <a:schemeClr val="bg1">
                      <a:lumMod val="95000"/>
                    </a:schemeClr>
                  </a:solidFill>
                </a:ln>
                <a:solidFill>
                  <a:schemeClr val="tx1">
                    <a:lumMod val="65000"/>
                    <a:lumOff val="35000"/>
                  </a:schemeClr>
                </a:solidFill>
              </a:rPr>
              <a:t>7</a:t>
            </a:r>
          </a:p>
        </p:txBody>
      </p:sp>
      <p:sp>
        <p:nvSpPr>
          <p:cNvPr id="23" name="Text Box 16">
            <a:extLst>
              <a:ext uri="{FF2B5EF4-FFF2-40B4-BE49-F238E27FC236}">
                <a16:creationId xmlns:a16="http://schemas.microsoft.com/office/drawing/2014/main" id="{B84087D5-8638-2A47-9CE5-3D17B39CEFB4}"/>
              </a:ext>
            </a:extLst>
          </p:cNvPr>
          <p:cNvSpPr txBox="1">
            <a:spLocks noChangeArrowheads="1"/>
          </p:cNvSpPr>
          <p:nvPr/>
        </p:nvSpPr>
        <p:spPr bwMode="auto">
          <a:xfrm>
            <a:off x="8611494" y="3717677"/>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dirty="0">
                <a:ln>
                  <a:solidFill>
                    <a:schemeClr val="bg1">
                      <a:lumMod val="95000"/>
                    </a:schemeClr>
                  </a:solidFill>
                </a:ln>
                <a:solidFill>
                  <a:schemeClr val="tx1">
                    <a:lumMod val="65000"/>
                    <a:lumOff val="35000"/>
                  </a:schemeClr>
                </a:solidFill>
              </a:rPr>
              <a:t>8</a:t>
            </a:r>
          </a:p>
        </p:txBody>
      </p:sp>
      <p:sp>
        <p:nvSpPr>
          <p:cNvPr id="24" name="Rectangle 9">
            <a:extLst>
              <a:ext uri="{FF2B5EF4-FFF2-40B4-BE49-F238E27FC236}">
                <a16:creationId xmlns:a16="http://schemas.microsoft.com/office/drawing/2014/main" id="{8597EC0B-B998-264B-A3E9-073BCBBE06A0}"/>
              </a:ext>
            </a:extLst>
          </p:cNvPr>
          <p:cNvSpPr>
            <a:spLocks noChangeArrowheads="1"/>
          </p:cNvSpPr>
          <p:nvPr/>
        </p:nvSpPr>
        <p:spPr bwMode="auto">
          <a:xfrm>
            <a:off x="9526290" y="2996952"/>
            <a:ext cx="900112" cy="720725"/>
          </a:xfrm>
          <a:prstGeom prst="rect">
            <a:avLst/>
          </a:prstGeom>
          <a:solidFill>
            <a:srgbClr val="FCF4C7">
              <a:alpha val="0"/>
            </a:srgbClr>
          </a:solidFill>
          <a:ln w="9525">
            <a:solidFill>
              <a:schemeClr val="bg1">
                <a:lumMod val="95000"/>
              </a:schemeClr>
            </a:solidFill>
            <a:round/>
            <a:headEnd/>
            <a:tailEnd/>
          </a:ln>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dirty="0">
                <a:ln>
                  <a:solidFill>
                    <a:schemeClr val="bg1"/>
                  </a:solidFill>
                </a:ln>
                <a:solidFill>
                  <a:schemeClr val="bg1">
                    <a:lumMod val="95000"/>
                  </a:schemeClr>
                </a:solidFill>
                <a:latin typeface="Arial" charset="0"/>
                <a:ea typeface="ＭＳ Ｐゴシック" charset="0"/>
                <a:cs typeface="ＭＳ Ｐゴシック" charset="0"/>
              </a:rPr>
              <a:t>0</a:t>
            </a:r>
          </a:p>
        </p:txBody>
      </p:sp>
      <p:sp>
        <p:nvSpPr>
          <p:cNvPr id="25" name="Text Box 16">
            <a:extLst>
              <a:ext uri="{FF2B5EF4-FFF2-40B4-BE49-F238E27FC236}">
                <a16:creationId xmlns:a16="http://schemas.microsoft.com/office/drawing/2014/main" id="{75792BAD-05FD-A14A-A58D-AE9CFCF66F25}"/>
              </a:ext>
            </a:extLst>
          </p:cNvPr>
          <p:cNvSpPr txBox="1">
            <a:spLocks noChangeArrowheads="1"/>
          </p:cNvSpPr>
          <p:nvPr/>
        </p:nvSpPr>
        <p:spPr bwMode="auto">
          <a:xfrm>
            <a:off x="9457532" y="3717677"/>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dirty="0">
                <a:ln>
                  <a:solidFill>
                    <a:schemeClr val="bg1"/>
                  </a:solidFill>
                </a:ln>
                <a:solidFill>
                  <a:schemeClr val="tx1">
                    <a:lumMod val="65000"/>
                    <a:lumOff val="35000"/>
                  </a:schemeClr>
                </a:solidFill>
              </a:rPr>
              <a:t>9</a:t>
            </a:r>
          </a:p>
        </p:txBody>
      </p:sp>
      <p:sp>
        <p:nvSpPr>
          <p:cNvPr id="26" name="Rectangle 9">
            <a:extLst>
              <a:ext uri="{FF2B5EF4-FFF2-40B4-BE49-F238E27FC236}">
                <a16:creationId xmlns:a16="http://schemas.microsoft.com/office/drawing/2014/main" id="{16C26A64-87B5-6445-B531-C43A30A21089}"/>
              </a:ext>
            </a:extLst>
          </p:cNvPr>
          <p:cNvSpPr>
            <a:spLocks noChangeArrowheads="1"/>
          </p:cNvSpPr>
          <p:nvPr/>
        </p:nvSpPr>
        <p:spPr bwMode="auto">
          <a:xfrm>
            <a:off x="8626202" y="2996952"/>
            <a:ext cx="900112" cy="720725"/>
          </a:xfrm>
          <a:prstGeom prst="rect">
            <a:avLst/>
          </a:prstGeom>
          <a:solidFill>
            <a:srgbClr val="FCF4C7">
              <a:alpha val="8000"/>
            </a:srgbClr>
          </a:solidFill>
          <a:ln w="9525">
            <a:solidFill>
              <a:schemeClr val="bg1">
                <a:lumMod val="85000"/>
              </a:schemeClr>
            </a:solidFill>
            <a:round/>
            <a:headEnd/>
            <a:tailEnd/>
          </a:ln>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dirty="0">
                <a:ln>
                  <a:solidFill>
                    <a:schemeClr val="bg1">
                      <a:lumMod val="95000"/>
                    </a:schemeClr>
                  </a:solidFill>
                </a:ln>
                <a:solidFill>
                  <a:schemeClr val="bg1">
                    <a:lumMod val="65000"/>
                  </a:schemeClr>
                </a:solidFill>
                <a:latin typeface="Arial" charset="0"/>
                <a:ea typeface="ＭＳ Ｐゴシック" charset="0"/>
                <a:cs typeface="ＭＳ Ｐゴシック" charset="0"/>
              </a:rPr>
              <a:t>8</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74ED92DD-6730-5D46-9630-4AA2D7994709}"/>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Common Operations 4/5</a:t>
            </a:r>
          </a:p>
        </p:txBody>
      </p:sp>
      <p:sp>
        <p:nvSpPr>
          <p:cNvPr id="10242" name="Rectangle 2">
            <a:extLst>
              <a:ext uri="{FF2B5EF4-FFF2-40B4-BE49-F238E27FC236}">
                <a16:creationId xmlns:a16="http://schemas.microsoft.com/office/drawing/2014/main" id="{ED682BD1-1E43-A544-BB9D-3FD67126C21F}"/>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Changing an item in a list</a:t>
            </a:r>
          </a:p>
        </p:txBody>
      </p:sp>
      <p:sp>
        <p:nvSpPr>
          <p:cNvPr id="33795" name="Rectangle 3">
            <a:extLst>
              <a:ext uri="{FF2B5EF4-FFF2-40B4-BE49-F238E27FC236}">
                <a16:creationId xmlns:a16="http://schemas.microsoft.com/office/drawing/2014/main" id="{973DC352-9E2A-AC46-8A81-D0419C15D454}"/>
              </a:ext>
            </a:extLst>
          </p:cNvPr>
          <p:cNvSpPr>
            <a:spLocks noChangeArrowheads="1"/>
          </p:cNvSpPr>
          <p:nvPr/>
        </p:nvSpPr>
        <p:spPr bwMode="auto">
          <a:xfrm>
            <a:off x="3240088" y="197961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5</a:t>
            </a:r>
          </a:p>
        </p:txBody>
      </p:sp>
      <p:sp>
        <p:nvSpPr>
          <p:cNvPr id="33796" name="Rectangle 4">
            <a:extLst>
              <a:ext uri="{FF2B5EF4-FFF2-40B4-BE49-F238E27FC236}">
                <a16:creationId xmlns:a16="http://schemas.microsoft.com/office/drawing/2014/main" id="{BF64F2A1-B79F-9543-9870-692D65F8B1C4}"/>
              </a:ext>
            </a:extLst>
          </p:cNvPr>
          <p:cNvSpPr>
            <a:spLocks noChangeArrowheads="1"/>
          </p:cNvSpPr>
          <p:nvPr/>
        </p:nvSpPr>
        <p:spPr bwMode="auto">
          <a:xfrm>
            <a:off x="4140200" y="197961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
        <p:nvSpPr>
          <p:cNvPr id="33797" name="Rectangle 5">
            <a:extLst>
              <a:ext uri="{FF2B5EF4-FFF2-40B4-BE49-F238E27FC236}">
                <a16:creationId xmlns:a16="http://schemas.microsoft.com/office/drawing/2014/main" id="{E9448393-C62C-D548-BE82-7CBAE2B39D48}"/>
              </a:ext>
            </a:extLst>
          </p:cNvPr>
          <p:cNvSpPr>
            <a:spLocks noChangeArrowheads="1"/>
          </p:cNvSpPr>
          <p:nvPr/>
        </p:nvSpPr>
        <p:spPr bwMode="auto">
          <a:xfrm>
            <a:off x="5040313" y="197961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2</a:t>
            </a:r>
          </a:p>
        </p:txBody>
      </p:sp>
      <p:sp>
        <p:nvSpPr>
          <p:cNvPr id="33798" name="Rectangle 6">
            <a:extLst>
              <a:ext uri="{FF2B5EF4-FFF2-40B4-BE49-F238E27FC236}">
                <a16:creationId xmlns:a16="http://schemas.microsoft.com/office/drawing/2014/main" id="{850D1FFF-0E36-7C4B-AAD6-6C219F7263A6}"/>
              </a:ext>
            </a:extLst>
          </p:cNvPr>
          <p:cNvSpPr>
            <a:spLocks noChangeArrowheads="1"/>
          </p:cNvSpPr>
          <p:nvPr/>
        </p:nvSpPr>
        <p:spPr bwMode="auto">
          <a:xfrm>
            <a:off x="5940425" y="197961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4</a:t>
            </a:r>
          </a:p>
        </p:txBody>
      </p:sp>
      <p:sp>
        <p:nvSpPr>
          <p:cNvPr id="10247" name="Rectangle 7">
            <a:extLst>
              <a:ext uri="{FF2B5EF4-FFF2-40B4-BE49-F238E27FC236}">
                <a16:creationId xmlns:a16="http://schemas.microsoft.com/office/drawing/2014/main" id="{213EBFE4-A3CE-584D-8006-9E36E804EB72}"/>
              </a:ext>
            </a:extLst>
          </p:cNvPr>
          <p:cNvSpPr>
            <a:spLocks noChangeArrowheads="1"/>
          </p:cNvSpPr>
          <p:nvPr/>
        </p:nvSpPr>
        <p:spPr bwMode="auto">
          <a:xfrm>
            <a:off x="1979613" y="1979613"/>
            <a:ext cx="1260475" cy="7207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a:solidFill>
                  <a:srgbClr val="000000"/>
                </a:solidFill>
                <a:latin typeface="Arial" charset="0"/>
                <a:ea typeface="ＭＳ Ｐゴシック" charset="0"/>
                <a:cs typeface="ＭＳ Ｐゴシック" charset="0"/>
              </a:rPr>
              <a:t>X =</a:t>
            </a:r>
          </a:p>
        </p:txBody>
      </p:sp>
      <p:sp>
        <p:nvSpPr>
          <p:cNvPr id="10248" name="Text Box 8">
            <a:extLst>
              <a:ext uri="{FF2B5EF4-FFF2-40B4-BE49-F238E27FC236}">
                <a16:creationId xmlns:a16="http://schemas.microsoft.com/office/drawing/2014/main" id="{F40B6941-C437-D649-BDA0-2FC53913ECBA}"/>
              </a:ext>
            </a:extLst>
          </p:cNvPr>
          <p:cNvSpPr txBox="1">
            <a:spLocks noChangeArrowheads="1"/>
          </p:cNvSpPr>
          <p:nvPr/>
        </p:nvSpPr>
        <p:spPr bwMode="auto">
          <a:xfrm>
            <a:off x="2284413" y="3419475"/>
            <a:ext cx="5095875" cy="6905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12096" rIns="0" bIns="0"/>
          <a:lstStyle>
            <a:lvl1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1pPr>
            <a:lvl2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2pPr>
            <a:lvl3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3pPr>
            <a:lvl4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4pPr>
            <a:lvl5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9pPr>
          </a:lstStyle>
          <a:p>
            <a:pPr>
              <a:lnSpc>
                <a:spcPct val="94000"/>
              </a:lnSpc>
              <a:spcBef>
                <a:spcPts val="700"/>
              </a:spcBef>
              <a:buFont typeface="Times New Roman" charset="0"/>
              <a:buNone/>
              <a:defRPr/>
            </a:pPr>
            <a:r>
              <a:rPr lang="en-ZA" sz="4800">
                <a:latin typeface="FreeMono" charset="0"/>
              </a:rPr>
              <a:t>X[2] = 7</a:t>
            </a:r>
          </a:p>
        </p:txBody>
      </p:sp>
      <p:sp>
        <p:nvSpPr>
          <p:cNvPr id="10249" name="Line 9">
            <a:extLst>
              <a:ext uri="{FF2B5EF4-FFF2-40B4-BE49-F238E27FC236}">
                <a16:creationId xmlns:a16="http://schemas.microsoft.com/office/drawing/2014/main" id="{06CB68A5-3A00-4447-AD8C-615DDB5B8D2E}"/>
              </a:ext>
            </a:extLst>
          </p:cNvPr>
          <p:cNvSpPr>
            <a:spLocks noChangeShapeType="1"/>
          </p:cNvSpPr>
          <p:nvPr/>
        </p:nvSpPr>
        <p:spPr bwMode="auto">
          <a:xfrm>
            <a:off x="4500563" y="2879725"/>
            <a:ext cx="1587" cy="539750"/>
          </a:xfrm>
          <a:prstGeom prst="line">
            <a:avLst/>
          </a:prstGeom>
          <a:noFill/>
          <a:ln w="9525" cap="flat">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cs typeface="ＭＳ Ｐゴシック" charset="0"/>
            </a:endParaRPr>
          </a:p>
        </p:txBody>
      </p:sp>
      <p:sp>
        <p:nvSpPr>
          <p:cNvPr id="10250" name="Line 10">
            <a:extLst>
              <a:ext uri="{FF2B5EF4-FFF2-40B4-BE49-F238E27FC236}">
                <a16:creationId xmlns:a16="http://schemas.microsoft.com/office/drawing/2014/main" id="{8FF1AC15-E717-E946-8473-06F8F83C71E9}"/>
              </a:ext>
            </a:extLst>
          </p:cNvPr>
          <p:cNvSpPr>
            <a:spLocks noChangeShapeType="1"/>
          </p:cNvSpPr>
          <p:nvPr/>
        </p:nvSpPr>
        <p:spPr bwMode="auto">
          <a:xfrm>
            <a:off x="4500563" y="4140200"/>
            <a:ext cx="1587" cy="539750"/>
          </a:xfrm>
          <a:prstGeom prst="line">
            <a:avLst/>
          </a:prstGeom>
          <a:noFill/>
          <a:ln w="9525" cap="flat">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cs typeface="ＭＳ Ｐゴシック" charset="0"/>
            </a:endParaRPr>
          </a:p>
        </p:txBody>
      </p:sp>
      <p:sp>
        <p:nvSpPr>
          <p:cNvPr id="33803" name="Rectangle 11">
            <a:extLst>
              <a:ext uri="{FF2B5EF4-FFF2-40B4-BE49-F238E27FC236}">
                <a16:creationId xmlns:a16="http://schemas.microsoft.com/office/drawing/2014/main" id="{1FF3055E-E9BD-8946-9013-BC16A8675413}"/>
              </a:ext>
            </a:extLst>
          </p:cNvPr>
          <p:cNvSpPr>
            <a:spLocks noChangeArrowheads="1"/>
          </p:cNvSpPr>
          <p:nvPr/>
        </p:nvSpPr>
        <p:spPr bwMode="auto">
          <a:xfrm>
            <a:off x="3240088" y="4859338"/>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5</a:t>
            </a:r>
          </a:p>
        </p:txBody>
      </p:sp>
      <p:sp>
        <p:nvSpPr>
          <p:cNvPr id="33804" name="Rectangle 12">
            <a:extLst>
              <a:ext uri="{FF2B5EF4-FFF2-40B4-BE49-F238E27FC236}">
                <a16:creationId xmlns:a16="http://schemas.microsoft.com/office/drawing/2014/main" id="{6B7B2AC8-EBD7-D341-90EC-DD66DDF0BD39}"/>
              </a:ext>
            </a:extLst>
          </p:cNvPr>
          <p:cNvSpPr>
            <a:spLocks noChangeArrowheads="1"/>
          </p:cNvSpPr>
          <p:nvPr/>
        </p:nvSpPr>
        <p:spPr bwMode="auto">
          <a:xfrm>
            <a:off x="4140200" y="4859338"/>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
        <p:nvSpPr>
          <p:cNvPr id="33805" name="Rectangle 13">
            <a:extLst>
              <a:ext uri="{FF2B5EF4-FFF2-40B4-BE49-F238E27FC236}">
                <a16:creationId xmlns:a16="http://schemas.microsoft.com/office/drawing/2014/main" id="{C337CB74-5477-844A-90C6-32FCCED8A170}"/>
              </a:ext>
            </a:extLst>
          </p:cNvPr>
          <p:cNvSpPr>
            <a:spLocks noChangeArrowheads="1"/>
          </p:cNvSpPr>
          <p:nvPr/>
        </p:nvSpPr>
        <p:spPr bwMode="auto">
          <a:xfrm>
            <a:off x="5040313" y="4859338"/>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7</a:t>
            </a:r>
          </a:p>
        </p:txBody>
      </p:sp>
      <p:sp>
        <p:nvSpPr>
          <p:cNvPr id="33806" name="Rectangle 14">
            <a:extLst>
              <a:ext uri="{FF2B5EF4-FFF2-40B4-BE49-F238E27FC236}">
                <a16:creationId xmlns:a16="http://schemas.microsoft.com/office/drawing/2014/main" id="{E76E0FB1-0798-624D-9452-90B1C73C3512}"/>
              </a:ext>
            </a:extLst>
          </p:cNvPr>
          <p:cNvSpPr>
            <a:spLocks noChangeArrowheads="1"/>
          </p:cNvSpPr>
          <p:nvPr/>
        </p:nvSpPr>
        <p:spPr bwMode="auto">
          <a:xfrm>
            <a:off x="5940425" y="4859338"/>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4</a:t>
            </a:r>
          </a:p>
        </p:txBody>
      </p:sp>
      <p:sp>
        <p:nvSpPr>
          <p:cNvPr id="10255" name="Rectangle 15">
            <a:extLst>
              <a:ext uri="{FF2B5EF4-FFF2-40B4-BE49-F238E27FC236}">
                <a16:creationId xmlns:a16="http://schemas.microsoft.com/office/drawing/2014/main" id="{A5DEC579-9248-CC4D-AF57-C0BA3BB0AE22}"/>
              </a:ext>
            </a:extLst>
          </p:cNvPr>
          <p:cNvSpPr>
            <a:spLocks noChangeArrowheads="1"/>
          </p:cNvSpPr>
          <p:nvPr/>
        </p:nvSpPr>
        <p:spPr bwMode="auto">
          <a:xfrm>
            <a:off x="1979613" y="4859338"/>
            <a:ext cx="1260475" cy="7207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a:solidFill>
                  <a:srgbClr val="000000"/>
                </a:solidFill>
                <a:latin typeface="Arial" charset="0"/>
                <a:ea typeface="ＭＳ Ｐゴシック" charset="0"/>
                <a:cs typeface="ＭＳ Ｐゴシック" charset="0"/>
              </a:rPr>
              <a:t>X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a:extLst>
              <a:ext uri="{FF2B5EF4-FFF2-40B4-BE49-F238E27FC236}">
                <a16:creationId xmlns:a16="http://schemas.microsoft.com/office/drawing/2014/main" id="{087349AE-9D75-424F-BBD1-0CB829D70F86}"/>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Common Operations 5/5</a:t>
            </a:r>
          </a:p>
        </p:txBody>
      </p:sp>
      <p:sp>
        <p:nvSpPr>
          <p:cNvPr id="11266" name="Rectangle 2">
            <a:extLst>
              <a:ext uri="{FF2B5EF4-FFF2-40B4-BE49-F238E27FC236}">
                <a16:creationId xmlns:a16="http://schemas.microsoft.com/office/drawing/2014/main" id="{60C551A1-A247-F746-9B30-D0CA63C3C77C}"/>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Iterating over items in list – processing each item in the list individually.</a:t>
            </a:r>
          </a:p>
          <a:p>
            <a:pPr marL="0" indent="0">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sz="1400" dirty="0"/>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When you do </a:t>
            </a:r>
            <a:r>
              <a:rPr lang="en-ZA" altLang="en-US" b="1" dirty="0"/>
              <a:t>not</a:t>
            </a:r>
            <a:r>
              <a:rPr lang="en-ZA" altLang="en-US" dirty="0"/>
              <a:t> need to know the </a:t>
            </a:r>
            <a:r>
              <a:rPr lang="en-ZA" altLang="en-US" b="1" dirty="0"/>
              <a:t>indices</a:t>
            </a:r>
            <a:r>
              <a:rPr lang="en-ZA" altLang="en-US" dirty="0"/>
              <a:t> use -</a:t>
            </a:r>
          </a:p>
          <a:p>
            <a:pPr marL="1135063" lvl="2" indent="-334963">
              <a:lnSpc>
                <a:spcPct val="98000"/>
              </a:lnSpc>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sz="2800" dirty="0">
                <a:latin typeface="Courier" pitchFamily="2" charset="0"/>
              </a:rPr>
              <a:t>for a in X:</a:t>
            </a:r>
          </a:p>
          <a:p>
            <a:pPr marL="1135063" lvl="2" indent="-334963">
              <a:lnSpc>
                <a:spcPct val="98000"/>
              </a:lnSpc>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sz="2800" dirty="0">
                <a:latin typeface="Courier" pitchFamily="2" charset="0"/>
              </a:rPr>
              <a:t>   print(a)</a:t>
            </a:r>
          </a:p>
          <a:p>
            <a:pPr marL="0" indent="0">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sz="1400" dirty="0"/>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When you do </a:t>
            </a:r>
            <a:r>
              <a:rPr lang="en-ZA" altLang="en-US" b="1" dirty="0"/>
              <a:t>need</a:t>
            </a:r>
            <a:r>
              <a:rPr lang="en-ZA" altLang="en-US" dirty="0"/>
              <a:t> to know the </a:t>
            </a:r>
            <a:r>
              <a:rPr lang="en-ZA" altLang="en-US" b="1" dirty="0"/>
              <a:t>indices</a:t>
            </a:r>
            <a:r>
              <a:rPr lang="en-ZA" altLang="en-US" dirty="0"/>
              <a:t> use -</a:t>
            </a:r>
          </a:p>
          <a:p>
            <a:pPr marL="1135063" lvl="2" indent="-334963">
              <a:lnSpc>
                <a:spcPct val="98000"/>
              </a:lnSpc>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sz="2800" dirty="0">
                <a:latin typeface="Courier" pitchFamily="2" charset="0"/>
              </a:rPr>
              <a:t>for n in range (</a:t>
            </a:r>
            <a:r>
              <a:rPr lang="en-ZA" altLang="en-US" sz="2800" dirty="0" err="1">
                <a:latin typeface="Courier" pitchFamily="2" charset="0"/>
              </a:rPr>
              <a:t>len</a:t>
            </a:r>
            <a:r>
              <a:rPr lang="en-ZA" altLang="en-US" sz="2800" dirty="0">
                <a:latin typeface="Courier" pitchFamily="2" charset="0"/>
              </a:rPr>
              <a:t> (X)):</a:t>
            </a:r>
          </a:p>
          <a:p>
            <a:pPr marL="1135063" lvl="2" indent="-334963">
              <a:lnSpc>
                <a:spcPct val="98000"/>
              </a:lnSpc>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sz="2800" dirty="0">
                <a:latin typeface="Courier" pitchFamily="2" charset="0"/>
              </a:rPr>
              <a:t>   print(n, X[n])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2C8F3-B8C6-9C45-9FB5-56243399604B}"/>
              </a:ext>
            </a:extLst>
          </p:cNvPr>
          <p:cNvSpPr>
            <a:spLocks noGrp="1"/>
          </p:cNvSpPr>
          <p:nvPr>
            <p:ph type="title"/>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dirty="0">
                <a:effectLst>
                  <a:outerShdw blurRad="38100" dist="38100" dir="2700000" algn="tl">
                    <a:srgbClr val="C0C0C0"/>
                  </a:outerShdw>
                </a:effectLst>
              </a:rPr>
              <a:t>Example</a:t>
            </a:r>
          </a:p>
        </p:txBody>
      </p:sp>
      <p:sp>
        <p:nvSpPr>
          <p:cNvPr id="3" name="Content Placeholder 2">
            <a:extLst>
              <a:ext uri="{FF2B5EF4-FFF2-40B4-BE49-F238E27FC236}">
                <a16:creationId xmlns:a16="http://schemas.microsoft.com/office/drawing/2014/main" id="{12BA8534-A557-6F4C-BEBB-776EDDF837BD}"/>
              </a:ext>
            </a:extLst>
          </p:cNvPr>
          <p:cNvSpPr>
            <a:spLocks noGrp="1"/>
          </p:cNvSpPr>
          <p:nvPr>
            <p:ph idx="1"/>
          </p:nvPr>
        </p:nvSpPr>
        <p:spPr>
          <a:xfrm>
            <a:off x="345282" y="1196752"/>
            <a:ext cx="7339013" cy="4926013"/>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buFont typeface="Times New Roman" charset="0"/>
              <a:buNone/>
              <a:defRPr/>
            </a:pPr>
            <a:r>
              <a:rPr lang="en-US" dirty="0"/>
              <a:t>This function finds the first occurrence of an item in a list:</a:t>
            </a:r>
          </a:p>
          <a:p>
            <a:pPr>
              <a:buFont typeface="Times New Roman" charset="0"/>
              <a:buNone/>
              <a:defRPr/>
            </a:pPr>
            <a:endParaRPr lang="en-US" dirty="0"/>
          </a:p>
          <a:p>
            <a:pPr>
              <a:buFont typeface="Times New Roman" charset="0"/>
              <a:buNone/>
              <a:defRPr/>
            </a:pPr>
            <a:r>
              <a:rPr lang="en-US" sz="2400" dirty="0" err="1">
                <a:latin typeface="Courier New"/>
                <a:ea typeface="Courier New"/>
                <a:cs typeface="Courier New"/>
              </a:rPr>
              <a:t>def</a:t>
            </a:r>
            <a:r>
              <a:rPr lang="en-US" sz="2400" dirty="0">
                <a:latin typeface="Courier New"/>
                <a:ea typeface="Courier New"/>
                <a:cs typeface="Courier New"/>
              </a:rPr>
              <a:t> index (values, item):</a:t>
            </a:r>
          </a:p>
          <a:p>
            <a:pPr>
              <a:buFont typeface="Times New Roman" charset="0"/>
              <a:buNone/>
              <a:defRPr/>
            </a:pPr>
            <a:r>
              <a:rPr lang="en-US" sz="2400" dirty="0">
                <a:latin typeface="Courier New"/>
                <a:ea typeface="Courier New"/>
                <a:cs typeface="Courier New"/>
              </a:rPr>
              <a:t>    for </a:t>
            </a:r>
            <a:r>
              <a:rPr lang="en-US" sz="2400" dirty="0" err="1">
                <a:latin typeface="Courier New"/>
                <a:ea typeface="Courier New"/>
                <a:cs typeface="Courier New"/>
              </a:rPr>
              <a:t>i</a:t>
            </a:r>
            <a:r>
              <a:rPr lang="en-US" sz="2400" dirty="0">
                <a:latin typeface="Courier New"/>
                <a:ea typeface="Courier New"/>
                <a:cs typeface="Courier New"/>
              </a:rPr>
              <a:t> in range (</a:t>
            </a:r>
            <a:r>
              <a:rPr lang="en-US" sz="2400" dirty="0" err="1">
                <a:latin typeface="Courier New"/>
                <a:ea typeface="Courier New"/>
                <a:cs typeface="Courier New"/>
              </a:rPr>
              <a:t>len</a:t>
            </a:r>
            <a:r>
              <a:rPr lang="en-US" sz="2400" dirty="0">
                <a:latin typeface="Courier New"/>
                <a:ea typeface="Courier New"/>
                <a:cs typeface="Courier New"/>
              </a:rPr>
              <a:t>(values)):</a:t>
            </a:r>
          </a:p>
          <a:p>
            <a:pPr>
              <a:buFont typeface="Times New Roman" charset="0"/>
              <a:buNone/>
              <a:defRPr/>
            </a:pPr>
            <a:r>
              <a:rPr lang="en-US" sz="2400" dirty="0">
                <a:latin typeface="Courier New"/>
                <a:ea typeface="Courier New"/>
                <a:cs typeface="Courier New"/>
              </a:rPr>
              <a:t>        if values[</a:t>
            </a:r>
            <a:r>
              <a:rPr lang="en-US" sz="2400" dirty="0" err="1">
                <a:latin typeface="Courier New"/>
                <a:ea typeface="Courier New"/>
                <a:cs typeface="Courier New"/>
              </a:rPr>
              <a:t>i</a:t>
            </a:r>
            <a:r>
              <a:rPr lang="en-US" sz="2400" dirty="0">
                <a:latin typeface="Courier New"/>
                <a:ea typeface="Courier New"/>
                <a:cs typeface="Courier New"/>
              </a:rPr>
              <a:t>] == item:</a:t>
            </a:r>
          </a:p>
          <a:p>
            <a:pPr>
              <a:buFont typeface="Times New Roman" charset="0"/>
              <a:buNone/>
              <a:defRPr/>
            </a:pPr>
            <a:r>
              <a:rPr lang="en-US" sz="2400" dirty="0">
                <a:latin typeface="Courier New"/>
                <a:ea typeface="Courier New"/>
                <a:cs typeface="Courier New"/>
              </a:rPr>
              <a:t>            return </a:t>
            </a:r>
            <a:r>
              <a:rPr lang="en-US" sz="2400" dirty="0" err="1">
                <a:latin typeface="Courier New"/>
                <a:ea typeface="Courier New"/>
                <a:cs typeface="Courier New"/>
              </a:rPr>
              <a:t>i</a:t>
            </a:r>
            <a:endParaRPr lang="en-US" sz="2400" dirty="0">
              <a:latin typeface="Courier New"/>
              <a:ea typeface="Courier New"/>
              <a:cs typeface="Courier New"/>
            </a:endParaRPr>
          </a:p>
          <a:p>
            <a:pPr>
              <a:buFont typeface="Times New Roman" charset="0"/>
              <a:buNone/>
              <a:defRPr/>
            </a:pPr>
            <a:r>
              <a:rPr lang="en-US" sz="2400" dirty="0">
                <a:latin typeface="Courier New"/>
                <a:ea typeface="Courier New"/>
                <a:cs typeface="Courier New"/>
              </a:rPr>
              <a:t>    return -1    </a:t>
            </a:r>
          </a:p>
          <a:p>
            <a:pPr>
              <a:buFont typeface="Times New Roman" charset="0"/>
              <a:buNone/>
              <a:defRPr/>
            </a:pPr>
            <a:endParaRPr lang="en-US" sz="2400" dirty="0">
              <a:latin typeface="Courier New"/>
              <a:ea typeface="Courier New"/>
              <a:cs typeface="Courier New"/>
            </a:endParaRPr>
          </a:p>
        </p:txBody>
      </p:sp>
      <p:sp>
        <p:nvSpPr>
          <p:cNvPr id="6" name="Content Placeholder 2">
            <a:extLst>
              <a:ext uri="{FF2B5EF4-FFF2-40B4-BE49-F238E27FC236}">
                <a16:creationId xmlns:a16="http://schemas.microsoft.com/office/drawing/2014/main" id="{E5A5F737-8C05-2B48-AAA8-5D7FC690724D}"/>
              </a:ext>
            </a:extLst>
          </p:cNvPr>
          <p:cNvSpPr txBox="1">
            <a:spLocks/>
          </p:cNvSpPr>
          <p:nvPr/>
        </p:nvSpPr>
        <p:spPr bwMode="auto">
          <a:xfrm>
            <a:off x="6537970" y="1827272"/>
            <a:ext cx="3225602" cy="4770080"/>
          </a:xfrm>
          <a:prstGeom prst="rect">
            <a:avLst/>
          </a:prstGeom>
          <a:solidFill>
            <a:schemeClr val="bg2">
              <a:lumMod val="20000"/>
              <a:lumOff val="80000"/>
              <a:alpha val="49000"/>
            </a:schemeClr>
          </a:solid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57384" rIns="90000" bIns="46800" numCol="1" anchor="t" anchorCtr="0" compatLnSpc="1">
            <a:prstTxWarp prst="textNoShape">
              <a:avLst/>
            </a:prstTxWarp>
          </a:bodyPr>
          <a:lstStyle>
            <a:lvl1pPr marL="342900" indent="-342900" algn="l" defTabSz="449263" rtl="0" eaLnBrk="0" fontAlgn="base" hangingPunct="0">
              <a:lnSpc>
                <a:spcPct val="97000"/>
              </a:lnSpc>
              <a:spcBef>
                <a:spcPts val="700"/>
              </a:spcBef>
              <a:spcAft>
                <a:spcPct val="0"/>
              </a:spcAft>
              <a:buClr>
                <a:srgbClr val="000000"/>
              </a:buClr>
              <a:buSzPct val="100000"/>
              <a:buFont typeface="Times New Roman" panose="02020603050405020304" pitchFamily="18" charset="0"/>
              <a:defRPr sz="2800">
                <a:solidFill>
                  <a:srgbClr val="000000"/>
                </a:solidFill>
                <a:latin typeface="+mn-lt"/>
                <a:ea typeface="+mn-ea"/>
                <a:cs typeface="+mn-cs"/>
              </a:defRPr>
            </a:lvl1pPr>
            <a:lvl2pPr marL="742950" indent="-285750" algn="l" defTabSz="449263" rtl="0" eaLnBrk="0" fontAlgn="base" hangingPunct="0">
              <a:lnSpc>
                <a:spcPct val="97000"/>
              </a:lnSpc>
              <a:spcBef>
                <a:spcPts val="600"/>
              </a:spcBef>
              <a:spcAft>
                <a:spcPct val="0"/>
              </a:spcAft>
              <a:buClr>
                <a:srgbClr val="000000"/>
              </a:buClr>
              <a:buSzPct val="100000"/>
              <a:buFont typeface="Times New Roman" panose="02020603050405020304" pitchFamily="18" charset="0"/>
              <a:defRPr sz="2400">
                <a:solidFill>
                  <a:srgbClr val="000000"/>
                </a:solidFill>
                <a:latin typeface="+mn-lt"/>
                <a:ea typeface="+mn-ea"/>
                <a:cs typeface="+mn-cs"/>
              </a:defRPr>
            </a:lvl2pPr>
            <a:lvl3pPr marL="1143000" indent="-228600" algn="l" defTabSz="449263" rtl="0" eaLnBrk="0" fontAlgn="base" hangingPunct="0">
              <a:lnSpc>
                <a:spcPct val="97000"/>
              </a:lnSpc>
              <a:spcBef>
                <a:spcPts val="500"/>
              </a:spcBef>
              <a:spcAft>
                <a:spcPct val="0"/>
              </a:spcAft>
              <a:buClr>
                <a:srgbClr val="000000"/>
              </a:buClr>
              <a:buSzPct val="100000"/>
              <a:buFont typeface="Times New Roman" panose="02020603050405020304" pitchFamily="18" charset="0"/>
              <a:defRPr sz="2000">
                <a:solidFill>
                  <a:srgbClr val="000000"/>
                </a:solidFill>
                <a:latin typeface="+mn-lt"/>
                <a:ea typeface="+mn-ea"/>
                <a:cs typeface="+mn-cs"/>
              </a:defRPr>
            </a:lvl3pPr>
            <a:lvl4pPr marL="16002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4pPr>
            <a:lvl5pPr marL="20574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5pPr>
            <a:lvl6pPr marL="25146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6pPr>
            <a:lvl7pPr marL="29718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7pPr>
            <a:lvl8pPr marL="34290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8pPr>
            <a:lvl9pPr marL="38862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9pPr>
          </a:lstStyle>
          <a:p>
            <a:pPr>
              <a:buFont typeface="Times New Roman" charset="0"/>
              <a:buNone/>
              <a:defRPr/>
            </a:pPr>
            <a:r>
              <a:rPr lang="en-US" kern="0" dirty="0">
                <a:effectLst>
                  <a:glow rad="63500">
                    <a:schemeClr val="accent3">
                      <a:satMod val="175000"/>
                      <a:alpha val="40000"/>
                    </a:schemeClr>
                  </a:glow>
                </a:effectLst>
              </a:rPr>
              <a:t>Checkpoint : </a:t>
            </a:r>
          </a:p>
          <a:p>
            <a:pPr>
              <a:buFont typeface="Times New Roman" charset="0"/>
              <a:buNone/>
              <a:defRPr/>
            </a:pPr>
            <a:r>
              <a:rPr lang="en-US" sz="1800" kern="0" dirty="0"/>
              <a:t>How many test values are required for </a:t>
            </a:r>
            <a:r>
              <a:rPr lang="en-US" sz="1800" b="1" kern="0" dirty="0"/>
              <a:t>exhaustive testing </a:t>
            </a:r>
            <a:r>
              <a:rPr lang="en-US" sz="1800" kern="0" dirty="0"/>
              <a:t>of this function? </a:t>
            </a:r>
          </a:p>
          <a:p>
            <a:pPr>
              <a:buFont typeface="Times New Roman" charset="0"/>
              <a:buNone/>
              <a:defRPr/>
            </a:pPr>
            <a:endParaRPr lang="en-US" sz="1800" kern="0" dirty="0"/>
          </a:p>
          <a:p>
            <a:pPr>
              <a:buFont typeface="Times New Roman" charset="0"/>
              <a:buNone/>
              <a:defRPr/>
            </a:pPr>
            <a:r>
              <a:rPr lang="en-US" sz="1800" kern="0" dirty="0"/>
              <a:t>Does the following set of input values constitute a statement coverage test of the code?</a:t>
            </a:r>
          </a:p>
          <a:p>
            <a:pPr lvl="2">
              <a:defRPr/>
            </a:pPr>
            <a:r>
              <a:rPr lang="en-US" sz="1600" kern="0" dirty="0"/>
              <a:t>[3,4,5], 6 </a:t>
            </a:r>
          </a:p>
          <a:p>
            <a:pPr lvl="2">
              <a:defRPr/>
            </a:pPr>
            <a:endParaRPr lang="en-US" sz="1600" kern="0" dirty="0"/>
          </a:p>
          <a:p>
            <a:pPr>
              <a:buFont typeface="Times New Roman" charset="0"/>
              <a:buNone/>
              <a:defRPr/>
            </a:pPr>
            <a:r>
              <a:rPr lang="en-US" sz="1800" kern="0" dirty="0"/>
              <a:t>Give a </a:t>
            </a:r>
            <a:r>
              <a:rPr lang="en-US" sz="1800" b="1" kern="0" dirty="0"/>
              <a:t>minimal</a:t>
            </a:r>
            <a:r>
              <a:rPr lang="en-US" sz="1800" kern="0" dirty="0"/>
              <a:t> list of input values that will comprise a complete  </a:t>
            </a:r>
            <a:r>
              <a:rPr lang="en-US" sz="1800" b="1" kern="0" dirty="0"/>
              <a:t>path test of this function.</a:t>
            </a:r>
            <a:endParaRPr lang="en-US" sz="1800" kern="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a:extLst>
              <a:ext uri="{FF2B5EF4-FFF2-40B4-BE49-F238E27FC236}">
                <a16:creationId xmlns:a16="http://schemas.microsoft.com/office/drawing/2014/main" id="{74CAFF1B-F28F-8B44-A784-491C36D7854C}"/>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Common Pitfall/Error</a:t>
            </a:r>
          </a:p>
        </p:txBody>
      </p:sp>
      <p:sp>
        <p:nvSpPr>
          <p:cNvPr id="12290" name="Rectangle 2">
            <a:extLst>
              <a:ext uri="{FF2B5EF4-FFF2-40B4-BE49-F238E27FC236}">
                <a16:creationId xmlns:a16="http://schemas.microsoft.com/office/drawing/2014/main" id="{A52F787E-06B8-A34A-AF30-AD9287BE7480}"/>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Accessing an item that is not in the list!</a:t>
            </a:r>
          </a:p>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Python's response:</a:t>
            </a:r>
          </a:p>
          <a:p>
            <a:pPr marL="334963" indent="-334963">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400" dirty="0">
                <a:latin typeface="Courier New"/>
                <a:cs typeface="Courier New"/>
              </a:rPr>
              <a:t>Traceback (most recent call last):</a:t>
            </a:r>
          </a:p>
          <a:p>
            <a:pPr marL="334963" indent="-334963">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400" dirty="0">
                <a:latin typeface="Courier New"/>
                <a:cs typeface="Courier New"/>
              </a:rPr>
              <a:t>  File "&lt;string&gt;", line 1, in &lt;fragment&gt;</a:t>
            </a:r>
          </a:p>
          <a:p>
            <a:pPr marL="334963" indent="-334963">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sz="2400" dirty="0">
                <a:latin typeface="Courier New"/>
                <a:cs typeface="Courier New"/>
              </a:rPr>
              <a:t>builtins.IndexError: list index out of range</a:t>
            </a:r>
          </a:p>
          <a:p>
            <a:pPr marL="334963" indent="-334963">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sz="2400" dirty="0">
              <a:latin typeface="FreeMono" charset="0"/>
            </a:endParaRP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Solution:</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Check the list length first and make sure the item exists!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a:extLst>
              <a:ext uri="{FF2B5EF4-FFF2-40B4-BE49-F238E27FC236}">
                <a16:creationId xmlns:a16="http://schemas.microsoft.com/office/drawing/2014/main" id="{F74653D4-4A52-EF4C-BFA2-57EEA66DE534}"/>
              </a:ext>
            </a:extLst>
          </p:cNvPr>
          <p:cNvSpPr>
            <a:spLocks noGrp="1" noChangeArrowheads="1"/>
          </p:cNvSpPr>
          <p:nvPr>
            <p:ph type="title" idx="4294967295"/>
          </p:nvPr>
        </p:nvSpPr>
        <p:spPr>
          <a:xfrm>
            <a:off x="495300" y="179388"/>
            <a:ext cx="8909050" cy="86677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Basic List Manipulation</a:t>
            </a:r>
          </a:p>
        </p:txBody>
      </p:sp>
      <p:graphicFrame>
        <p:nvGraphicFramePr>
          <p:cNvPr id="13314" name="Group 2">
            <a:extLst>
              <a:ext uri="{FF2B5EF4-FFF2-40B4-BE49-F238E27FC236}">
                <a16:creationId xmlns:a16="http://schemas.microsoft.com/office/drawing/2014/main" id="{72CD06DD-9D80-F540-8C5F-E2DF59844838}"/>
              </a:ext>
            </a:extLst>
          </p:cNvPr>
          <p:cNvGraphicFramePr>
            <a:graphicFrameLocks noGrp="1"/>
          </p:cNvGraphicFramePr>
          <p:nvPr>
            <p:extLst>
              <p:ext uri="{D42A27DB-BD31-4B8C-83A1-F6EECF244321}">
                <p14:modId xmlns:p14="http://schemas.microsoft.com/office/powerpoint/2010/main" val="536271238"/>
              </p:ext>
            </p:extLst>
          </p:nvPr>
        </p:nvGraphicFramePr>
        <p:xfrm>
          <a:off x="539750" y="1079500"/>
          <a:ext cx="8850313" cy="5410815"/>
        </p:xfrm>
        <a:graphic>
          <a:graphicData uri="http://schemas.openxmlformats.org/drawingml/2006/table">
            <a:tbl>
              <a:tblPr>
                <a:tableStyleId>{3C2FFA5D-87B4-456A-9821-1D502468CF0F}</a:tableStyleId>
              </a:tblPr>
              <a:tblGrid>
                <a:gridCol w="1965772">
                  <a:extLst>
                    <a:ext uri="{9D8B030D-6E8A-4147-A177-3AD203B41FA5}">
                      <a16:colId xmlns:a16="http://schemas.microsoft.com/office/drawing/2014/main" val="20000"/>
                    </a:ext>
                  </a:extLst>
                </a:gridCol>
                <a:gridCol w="3168352">
                  <a:extLst>
                    <a:ext uri="{9D8B030D-6E8A-4147-A177-3AD203B41FA5}">
                      <a16:colId xmlns:a16="http://schemas.microsoft.com/office/drawing/2014/main" val="20001"/>
                    </a:ext>
                  </a:extLst>
                </a:gridCol>
                <a:gridCol w="2016224">
                  <a:extLst>
                    <a:ext uri="{9D8B030D-6E8A-4147-A177-3AD203B41FA5}">
                      <a16:colId xmlns:a16="http://schemas.microsoft.com/office/drawing/2014/main" val="20002"/>
                    </a:ext>
                  </a:extLst>
                </a:gridCol>
                <a:gridCol w="1699965">
                  <a:extLst>
                    <a:ext uri="{9D8B030D-6E8A-4147-A177-3AD203B41FA5}">
                      <a16:colId xmlns:a16="http://schemas.microsoft.com/office/drawing/2014/main" val="20003"/>
                    </a:ext>
                  </a:extLst>
                </a:gridCol>
              </a:tblGrid>
              <a:tr h="335009">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latin typeface="Times New Roman"/>
                          <a:cs typeface="Times New Roman"/>
                        </a:rPr>
                        <a:t>Operation</a:t>
                      </a:r>
                      <a:endParaRPr kumimoji="0" lang="en-ZA" sz="1600" b="1" i="0" u="none" strike="noStrike" cap="none" normalizeH="0" baseline="0" dirty="0">
                        <a:ln>
                          <a:noFill/>
                        </a:ln>
                        <a:solidFill>
                          <a:srgbClr val="000000"/>
                        </a:solidFill>
                        <a:effectLst/>
                        <a:latin typeface="Times New Roman"/>
                        <a:ea typeface="ＭＳ Ｐゴシック" charset="0"/>
                        <a:cs typeface="Times New Roman"/>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latin typeface="Times New Roman"/>
                          <a:cs typeface="Times New Roman"/>
                        </a:rPr>
                        <a:t>Syntax</a:t>
                      </a:r>
                      <a:endParaRPr kumimoji="0" lang="en-ZA" sz="1600" b="1" i="0" u="none" strike="noStrike" cap="none" normalizeH="0" baseline="0" dirty="0">
                        <a:ln>
                          <a:noFill/>
                        </a:ln>
                        <a:solidFill>
                          <a:srgbClr val="000000"/>
                        </a:solidFill>
                        <a:effectLst/>
                        <a:latin typeface="Times New Roman"/>
                        <a:ea typeface="ＭＳ Ｐゴシック" charset="0"/>
                        <a:cs typeface="Times New Roman"/>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latin typeface="Times New Roman"/>
                          <a:cs typeface="Times New Roman"/>
                        </a:rPr>
                        <a:t>Example</a:t>
                      </a:r>
                      <a:endParaRPr kumimoji="0" lang="en-ZA" sz="1600" b="1" i="0" u="none" strike="noStrike" cap="none" normalizeH="0" baseline="0" dirty="0">
                        <a:ln>
                          <a:noFill/>
                        </a:ln>
                        <a:solidFill>
                          <a:srgbClr val="000000"/>
                        </a:solidFill>
                        <a:effectLst/>
                        <a:latin typeface="Times New Roman"/>
                        <a:ea typeface="ＭＳ Ｐゴシック" charset="0"/>
                        <a:cs typeface="Times New Roman"/>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latin typeface="Times New Roman"/>
                          <a:cs typeface="Times New Roman"/>
                        </a:rPr>
                        <a:t>Example output</a:t>
                      </a:r>
                      <a:endParaRPr kumimoji="0" lang="en-ZA" sz="1600" b="1" i="0" u="none" strike="noStrike" cap="none" normalizeH="0" baseline="0" dirty="0">
                        <a:ln>
                          <a:noFill/>
                        </a:ln>
                        <a:solidFill>
                          <a:srgbClr val="000000"/>
                        </a:solidFill>
                        <a:effectLst/>
                        <a:latin typeface="Times New Roman"/>
                        <a:ea typeface="ＭＳ Ｐゴシック" charset="0"/>
                        <a:cs typeface="Times New Roman"/>
                      </a:endParaRPr>
                    </a:p>
                  </a:txBody>
                  <a:tcPr marL="90000" marR="90000" marT="105279" marB="46806" horzOverflow="overflow"/>
                </a:tc>
                <a:extLst>
                  <a:ext uri="{0D108BD9-81ED-4DB2-BD59-A6C34878D82A}">
                    <a16:rowId xmlns:a16="http://schemas.microsoft.com/office/drawing/2014/main" val="10000"/>
                  </a:ext>
                </a:extLst>
              </a:tr>
              <a:tr h="718493">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rPr>
                        <a:t>Merging</a:t>
                      </a:r>
                      <a:r>
                        <a:rPr kumimoji="0" lang="en-ZA" sz="1600" u="none" strike="noStrike" cap="none" normalizeH="0" baseline="0" dirty="0">
                          <a:ln>
                            <a:noFill/>
                          </a:ln>
                          <a:effectLst/>
                        </a:rPr>
                        <a:t> lists (concatenation)</a:t>
                      </a:r>
                      <a:endParaRPr kumimoji="0" lang="en-ZA" sz="16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&lt;list1&gt; + &lt;list2&gt;</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 = [1,2]</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Y = [3,4]</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a:ln>
                            <a:noFill/>
                          </a:ln>
                          <a:effectLst/>
                        </a:rPr>
                        <a:t>[1,2,3,4]</a:t>
                      </a:r>
                      <a:endParaRPr kumimoji="0" lang="en-ZA" sz="1600" b="0" i="0" u="none" strike="noStrike" cap="none" normalizeH="0" baseline="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extLst>
                  <a:ext uri="{0D108BD9-81ED-4DB2-BD59-A6C34878D82A}">
                    <a16:rowId xmlns:a16="http://schemas.microsoft.com/office/drawing/2014/main" val="10001"/>
                  </a:ext>
                </a:extLst>
              </a:tr>
              <a:tr h="579518">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Checking for item (</a:t>
                      </a:r>
                      <a:r>
                        <a:rPr kumimoji="0" lang="en-ZA" sz="1600" b="1" u="none" strike="noStrike" cap="none" normalizeH="0" baseline="0" dirty="0">
                          <a:ln>
                            <a:noFill/>
                          </a:ln>
                          <a:effectLst/>
                        </a:rPr>
                        <a:t>membership</a:t>
                      </a:r>
                      <a:r>
                        <a:rPr kumimoji="0" lang="en-ZA" sz="1600" u="none" strike="noStrike" cap="none" normalizeH="0" baseline="0" dirty="0">
                          <a:ln>
                            <a:noFill/>
                          </a:ln>
                          <a:effectLst/>
                        </a:rPr>
                        <a:t>)</a:t>
                      </a:r>
                      <a:endParaRPr kumimoji="0" lang="en-ZA" sz="16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&lt;item&gt; in &lt;list&gt;</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 = [1, 2]</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1 in X</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a:ln>
                            <a:noFill/>
                          </a:ln>
                          <a:effectLst/>
                        </a:rPr>
                        <a:t>True</a:t>
                      </a:r>
                      <a:endParaRPr kumimoji="0" lang="en-ZA" sz="1600" b="0" i="0" u="none" strike="noStrike" cap="none" normalizeH="0" baseline="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extLst>
                  <a:ext uri="{0D108BD9-81ED-4DB2-BD59-A6C34878D82A}">
                    <a16:rowId xmlns:a16="http://schemas.microsoft.com/office/drawing/2014/main" val="10002"/>
                  </a:ext>
                </a:extLst>
              </a:tr>
              <a:tr h="671464">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rPr>
                        <a:t>Multiplying</a:t>
                      </a:r>
                      <a:r>
                        <a:rPr kumimoji="0" lang="en-ZA" sz="1600" u="none" strike="noStrike" cap="none" normalizeH="0" baseline="0" dirty="0">
                          <a:ln>
                            <a:noFill/>
                          </a:ln>
                          <a:effectLst/>
                        </a:rPr>
                        <a:t> content of lists (repetition)</a:t>
                      </a:r>
                      <a:endParaRPr kumimoji="0" lang="en-ZA" sz="16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&lt;list&gt; * &lt;n&gt;</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 = [1,2] </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 * 2</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a:ln>
                            <a:noFill/>
                          </a:ln>
                          <a:effectLst/>
                        </a:rPr>
                        <a:t>[1,2,1,2]</a:t>
                      </a:r>
                      <a:endParaRPr kumimoji="0" lang="en-ZA" sz="1600" b="0" i="0" u="none" strike="noStrike" cap="none" normalizeH="0" baseline="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extLst>
                  <a:ext uri="{0D108BD9-81ED-4DB2-BD59-A6C34878D82A}">
                    <a16:rowId xmlns:a16="http://schemas.microsoft.com/office/drawing/2014/main" val="10003"/>
                  </a:ext>
                </a:extLst>
              </a:tr>
              <a:tr h="579518">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Access list item</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rPr>
                        <a:t>(indexing</a:t>
                      </a:r>
                      <a:r>
                        <a:rPr kumimoji="0" lang="en-ZA" sz="1600" u="none" strike="noStrike" cap="none" normalizeH="0" baseline="0" dirty="0">
                          <a:ln>
                            <a:noFill/>
                          </a:ln>
                          <a:effectLst/>
                        </a:rPr>
                        <a:t>)</a:t>
                      </a:r>
                      <a:endParaRPr kumimoji="0" lang="en-ZA" sz="16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&lt;list&gt;[&lt;index&gt;]</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 = [1,2,3]</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X[2]</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3</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extLst>
                  <a:ext uri="{0D108BD9-81ED-4DB2-BD59-A6C34878D82A}">
                    <a16:rowId xmlns:a16="http://schemas.microsoft.com/office/drawing/2014/main" val="10004"/>
                  </a:ext>
                </a:extLst>
              </a:tr>
              <a:tr h="579518">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Get length of list</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rPr>
                        <a:t>(length</a:t>
                      </a:r>
                      <a:r>
                        <a:rPr kumimoji="0" lang="en-ZA" sz="1600" u="none" strike="noStrike" cap="none" normalizeH="0" baseline="0" dirty="0">
                          <a:ln>
                            <a:noFill/>
                          </a:ln>
                          <a:effectLst/>
                        </a:rPr>
                        <a:t>)</a:t>
                      </a:r>
                      <a:endParaRPr kumimoji="0" lang="en-ZA" sz="16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len(&lt;list&gt;)</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 = [1,2,3,4]</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len(X)</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4</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extLst>
                  <a:ext uri="{0D108BD9-81ED-4DB2-BD59-A6C34878D82A}">
                    <a16:rowId xmlns:a16="http://schemas.microsoft.com/office/drawing/2014/main" val="10005"/>
                  </a:ext>
                </a:extLst>
              </a:tr>
              <a:tr h="542164">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rPr>
                        <a:t>Delete </a:t>
                      </a:r>
                      <a:r>
                        <a:rPr kumimoji="0" lang="en-ZA" sz="1600" u="none" strike="noStrike" cap="none" normalizeH="0" baseline="0" dirty="0">
                          <a:ln>
                            <a:noFill/>
                          </a:ln>
                          <a:effectLst/>
                        </a:rPr>
                        <a:t>item</a:t>
                      </a:r>
                      <a:endParaRPr kumimoji="0" lang="en-ZA" sz="16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del &lt;list&gt;[&lt;i&gt;]</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X=[1,5,6,7]</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del X[2]</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X=[1,5,7]</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extLst>
                  <a:ext uri="{0D108BD9-81ED-4DB2-BD59-A6C34878D82A}">
                    <a16:rowId xmlns:a16="http://schemas.microsoft.com/office/drawing/2014/main" val="10006"/>
                  </a:ext>
                </a:extLst>
              </a:tr>
              <a:tr h="579518">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Get </a:t>
                      </a:r>
                      <a:r>
                        <a:rPr kumimoji="0" lang="en-ZA" sz="1600" b="1" u="none" strike="noStrike" cap="none" normalizeH="0" baseline="0" dirty="0">
                          <a:ln>
                            <a:noFill/>
                          </a:ln>
                          <a:effectLst/>
                        </a:rPr>
                        <a:t>slice</a:t>
                      </a:r>
                      <a:r>
                        <a:rPr kumimoji="0" lang="en-ZA" sz="1600" u="none" strike="noStrike" cap="none" normalizeH="0" baseline="0" dirty="0">
                          <a:ln>
                            <a:noFill/>
                          </a:ln>
                          <a:effectLst/>
                        </a:rPr>
                        <a:t> of list</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(slicing)</a:t>
                      </a:r>
                      <a:endParaRPr kumimoji="0" lang="en-ZA" sz="16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&lt;list&gt;[start:stop:step]</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 = [4,5,6,7]</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X[1:3]</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[5,6]</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extLst>
                  <a:ext uri="{0D108BD9-81ED-4DB2-BD59-A6C34878D82A}">
                    <a16:rowId xmlns:a16="http://schemas.microsoft.com/office/drawing/2014/main" val="10007"/>
                  </a:ext>
                </a:extLst>
              </a:tr>
              <a:tr h="825613">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b="1" u="none" strike="noStrike" cap="none" normalizeH="0" baseline="0" dirty="0">
                          <a:ln>
                            <a:noFill/>
                          </a:ln>
                          <a:effectLst/>
                        </a:rPr>
                        <a:t>Iterate</a:t>
                      </a:r>
                      <a:r>
                        <a:rPr kumimoji="0" lang="en-ZA" sz="1600" u="none" strike="noStrike" cap="none" normalizeH="0" baseline="0" dirty="0">
                          <a:ln>
                            <a:noFill/>
                          </a:ln>
                          <a:effectLst/>
                        </a:rPr>
                        <a:t> over list</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(iteration)</a:t>
                      </a:r>
                      <a:endParaRPr kumimoji="0" lang="en-ZA" sz="16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05279" marB="4680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for &lt;var&gt; in &lt;list&gt;:</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X = [2,4,6]</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for a in X:</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   print (a+1)</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3</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5</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600" u="none" strike="noStrike" cap="none" normalizeH="0" baseline="0" dirty="0">
                          <a:ln>
                            <a:noFill/>
                          </a:ln>
                          <a:effectLst/>
                        </a:rPr>
                        <a:t>7</a:t>
                      </a:r>
                      <a:endParaRPr kumimoji="0" lang="en-ZA" sz="1600" b="0" i="0" u="none" strike="noStrike" cap="none" normalizeH="0" baseline="0" dirty="0">
                        <a:ln>
                          <a:noFill/>
                        </a:ln>
                        <a:solidFill>
                          <a:srgbClr val="000000"/>
                        </a:solidFill>
                        <a:effectLst/>
                        <a:latin typeface="Courier"/>
                        <a:ea typeface="ＭＳ Ｐゴシック" charset="0"/>
                        <a:cs typeface="Courier"/>
                      </a:endParaRPr>
                    </a:p>
                  </a:txBody>
                  <a:tcPr marL="90000" marR="90000" marT="105279" marB="46806" horzOverflow="overflow">
                    <a:solidFill>
                      <a:srgbClr val="FFFFFF"/>
                    </a:solidFill>
                  </a:tcPr>
                </a:tc>
                <a:extLst>
                  <a:ext uri="{0D108BD9-81ED-4DB2-BD59-A6C34878D82A}">
                    <a16:rowId xmlns:a16="http://schemas.microsoft.com/office/drawing/2014/main" val="10008"/>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EEAC016A-C1F9-A34C-B8E9-48915DB51EA3}"/>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 – can we do this now?</a:t>
            </a:r>
          </a:p>
        </p:txBody>
      </p:sp>
      <p:sp>
        <p:nvSpPr>
          <p:cNvPr id="5122" name="Rectangle 2">
            <a:extLst>
              <a:ext uri="{FF2B5EF4-FFF2-40B4-BE49-F238E27FC236}">
                <a16:creationId xmlns:a16="http://schemas.microsoft.com/office/drawing/2014/main" id="{E27A4BB0-3E09-5D4E-87A0-58A133C8D448}"/>
              </a:ext>
            </a:extLst>
          </p:cNvPr>
          <p:cNvSpPr>
            <a:spLocks noGrp="1" noChangeArrowheads="1"/>
          </p:cNvSpPr>
          <p:nvPr>
            <p:ph type="body" idx="4294967295"/>
          </p:nvPr>
        </p:nvSpPr>
        <p:spPr>
          <a:xfrm>
            <a:off x="495300" y="1196975"/>
            <a:ext cx="8909050" cy="19446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output </a:t>
            </a:r>
            <a:r>
              <a:rPr lang="en-ZA" b="1" dirty="0"/>
              <a:t>the median,(x), </a:t>
            </a:r>
            <a:r>
              <a:rPr lang="en-ZA" dirty="0"/>
              <a:t>and the </a:t>
            </a:r>
            <a:r>
              <a:rPr lang="en-ZA" sz="3200" b="1" dirty="0">
                <a:solidFill>
                  <a:srgbClr val="404040"/>
                </a:solidFill>
              </a:rPr>
              <a:t>standard deviation (s) </a:t>
            </a:r>
            <a:r>
              <a:rPr lang="en-ZA" dirty="0"/>
              <a:t>of a series of values typed in by the user.</a:t>
            </a:r>
          </a:p>
        </p:txBody>
      </p:sp>
      <p:graphicFrame>
        <p:nvGraphicFramePr>
          <p:cNvPr id="54275" name="Object 1">
            <a:extLst>
              <a:ext uri="{FF2B5EF4-FFF2-40B4-BE49-F238E27FC236}">
                <a16:creationId xmlns:a16="http://schemas.microsoft.com/office/drawing/2014/main" id="{A54F45A3-948F-2E4F-B983-88240802256F}"/>
              </a:ext>
            </a:extLst>
          </p:cNvPr>
          <p:cNvGraphicFramePr>
            <a:graphicFrameLocks noChangeAspect="1"/>
          </p:cNvGraphicFramePr>
          <p:nvPr/>
        </p:nvGraphicFramePr>
        <p:xfrm>
          <a:off x="920750" y="3429000"/>
          <a:ext cx="3748088" cy="1762125"/>
        </p:xfrm>
        <a:graphic>
          <a:graphicData uri="http://schemas.openxmlformats.org/presentationml/2006/ole">
            <mc:AlternateContent xmlns:mc="http://schemas.openxmlformats.org/markup-compatibility/2006">
              <mc:Choice xmlns:v="urn:schemas-microsoft-com:vml" Requires="v">
                <p:oleObj spid="_x0000_s54320" name="Equation" r:id="rId4" imgW="527050" imgH="247650" progId="Equation.3">
                  <p:embed/>
                </p:oleObj>
              </mc:Choice>
              <mc:Fallback>
                <p:oleObj name="Equation" r:id="rId4" imgW="527050" imgH="24765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0750" y="3429000"/>
                        <a:ext cx="3748088"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276" name="Picture 1" descr="Standard_deviation_diagram.svg.png">
            <a:extLst>
              <a:ext uri="{FF2B5EF4-FFF2-40B4-BE49-F238E27FC236}">
                <a16:creationId xmlns:a16="http://schemas.microsoft.com/office/drawing/2014/main" id="{DEC0B63C-ABC9-B642-894A-7E95181C3406}"/>
              </a:ext>
            </a:extLst>
          </p:cNvPr>
          <p:cNvSpPr>
            <a:spLocks noChangeAspect="1"/>
          </p:cNvSpPr>
          <p:nvPr/>
        </p:nvSpPr>
        <p:spPr bwMode="auto">
          <a:xfrm>
            <a:off x="5026025" y="3573463"/>
            <a:ext cx="3773488"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54277" name="Rectangle 2">
            <a:extLst>
              <a:ext uri="{FF2B5EF4-FFF2-40B4-BE49-F238E27FC236}">
                <a16:creationId xmlns:a16="http://schemas.microsoft.com/office/drawing/2014/main" id="{83D04A6B-29F6-4542-8E66-FCB12A13BF46}"/>
              </a:ext>
            </a:extLst>
          </p:cNvPr>
          <p:cNvSpPr>
            <a:spLocks noChangeArrowheads="1"/>
          </p:cNvSpPr>
          <p:nvPr/>
        </p:nvSpPr>
        <p:spPr bwMode="auto">
          <a:xfrm>
            <a:off x="5673725" y="5589588"/>
            <a:ext cx="3816350"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a:solidFill>
                  <a:srgbClr val="404040"/>
                </a:solidFill>
              </a:rPr>
              <a:t>A plot of a normal distribution (or bell-shaped curve) where each band has a width of 1 standard deviation</a:t>
            </a:r>
          </a:p>
        </p:txBody>
      </p:sp>
      <p:pic>
        <p:nvPicPr>
          <p:cNvPr id="54278" name="Picture 6" descr="SD_final_bell_curve.jpg">
            <a:extLst>
              <a:ext uri="{FF2B5EF4-FFF2-40B4-BE49-F238E27FC236}">
                <a16:creationId xmlns:a16="http://schemas.microsoft.com/office/drawing/2014/main" id="{E17F3B0E-CDE3-B940-A0DA-4A3B503BBA03}"/>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602288" y="3213100"/>
            <a:ext cx="3906837"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a:extLst>
              <a:ext uri="{FF2B5EF4-FFF2-40B4-BE49-F238E27FC236}">
                <a16:creationId xmlns:a16="http://schemas.microsoft.com/office/drawing/2014/main" id="{F03590C0-FDA9-F446-826A-5A8EEEF87B5B}"/>
              </a:ext>
            </a:extLst>
          </p:cNvPr>
          <p:cNvSpPr>
            <a:spLocks noGrp="1" noChangeArrowheads="1"/>
          </p:cNvSpPr>
          <p:nvPr>
            <p:ph type="title" idx="4294967295"/>
          </p:nvPr>
        </p:nvSpPr>
        <p:spPr>
          <a:xfrm>
            <a:off x="495300" y="133350"/>
            <a:ext cx="8909050" cy="96043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tIns="174312"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Common List Functions</a:t>
            </a:r>
          </a:p>
        </p:txBody>
      </p:sp>
      <p:graphicFrame>
        <p:nvGraphicFramePr>
          <p:cNvPr id="14338" name="Group 2">
            <a:extLst>
              <a:ext uri="{FF2B5EF4-FFF2-40B4-BE49-F238E27FC236}">
                <a16:creationId xmlns:a16="http://schemas.microsoft.com/office/drawing/2014/main" id="{138CAAC4-7BD7-B24F-BCF9-47EBE5EECA46}"/>
              </a:ext>
            </a:extLst>
          </p:cNvPr>
          <p:cNvGraphicFramePr>
            <a:graphicFrameLocks noGrp="1"/>
          </p:cNvGraphicFramePr>
          <p:nvPr>
            <p:extLst>
              <p:ext uri="{D42A27DB-BD31-4B8C-83A1-F6EECF244321}">
                <p14:modId xmlns:p14="http://schemas.microsoft.com/office/powerpoint/2010/main" val="2860635150"/>
              </p:ext>
            </p:extLst>
          </p:nvPr>
        </p:nvGraphicFramePr>
        <p:xfrm>
          <a:off x="498475" y="1101725"/>
          <a:ext cx="8894763" cy="4682699"/>
        </p:xfrm>
        <a:graphic>
          <a:graphicData uri="http://schemas.openxmlformats.org/drawingml/2006/table">
            <a:tbl>
              <a:tblPr>
                <a:tableStyleId>{08FB837D-C827-4EFA-A057-4D05807E0F7C}</a:tableStyleId>
              </a:tblPr>
              <a:tblGrid>
                <a:gridCol w="2223071">
                  <a:extLst>
                    <a:ext uri="{9D8B030D-6E8A-4147-A177-3AD203B41FA5}">
                      <a16:colId xmlns:a16="http://schemas.microsoft.com/office/drawing/2014/main" val="20000"/>
                    </a:ext>
                  </a:extLst>
                </a:gridCol>
                <a:gridCol w="2628329">
                  <a:extLst>
                    <a:ext uri="{9D8B030D-6E8A-4147-A177-3AD203B41FA5}">
                      <a16:colId xmlns:a16="http://schemas.microsoft.com/office/drawing/2014/main" val="20001"/>
                    </a:ext>
                  </a:extLst>
                </a:gridCol>
                <a:gridCol w="2008188">
                  <a:extLst>
                    <a:ext uri="{9D8B030D-6E8A-4147-A177-3AD203B41FA5}">
                      <a16:colId xmlns:a16="http://schemas.microsoft.com/office/drawing/2014/main" val="20002"/>
                    </a:ext>
                  </a:extLst>
                </a:gridCol>
                <a:gridCol w="2035175">
                  <a:extLst>
                    <a:ext uri="{9D8B030D-6E8A-4147-A177-3AD203B41FA5}">
                      <a16:colId xmlns:a16="http://schemas.microsoft.com/office/drawing/2014/main" val="20003"/>
                    </a:ext>
                  </a:extLst>
                </a:gridCol>
              </a:tblGrid>
              <a:tr h="357992">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Function</a:t>
                      </a:r>
                      <a:endParaRPr kumimoji="0" lang="en-ZA" sz="1800" b="1" i="0" u="none" strike="noStrike" cap="none" normalizeH="0" baseline="0" dirty="0">
                        <a:ln>
                          <a:noFill/>
                        </a:ln>
                        <a:solidFill>
                          <a:srgbClr val="000000"/>
                        </a:solidFill>
                        <a:effectLst/>
                        <a:latin typeface="Times New Roman"/>
                        <a:ea typeface="ＭＳ Ｐゴシック" charset="0"/>
                        <a:cs typeface="Times New Roman"/>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Syntax</a:t>
                      </a:r>
                      <a:endParaRPr kumimoji="0" lang="en-ZA" sz="1800" b="1" i="0" u="none" strike="noStrike" cap="none" normalizeH="0" baseline="0">
                        <a:ln>
                          <a:noFill/>
                        </a:ln>
                        <a:solidFill>
                          <a:srgbClr val="000000"/>
                        </a:solidFill>
                        <a:effectLst/>
                        <a:latin typeface="Times New Roman"/>
                        <a:ea typeface="ＭＳ Ｐゴシック" charset="0"/>
                        <a:cs typeface="Times New Roman"/>
                      </a:endParaRPr>
                    </a:p>
                  </a:txBody>
                  <a:tcPr marL="90000" marR="90000" marT="110613" marB="4598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Example</a:t>
                      </a:r>
                      <a:endParaRPr kumimoji="0" lang="en-ZA" sz="1800" b="1" i="0" u="none" strike="noStrike" cap="none" normalizeH="0" baseline="0" dirty="0">
                        <a:ln>
                          <a:noFill/>
                        </a:ln>
                        <a:solidFill>
                          <a:srgbClr val="000000"/>
                        </a:solidFill>
                        <a:effectLst/>
                        <a:latin typeface="Times New Roman"/>
                        <a:ea typeface="ＭＳ Ｐゴシック" charset="0"/>
                        <a:cs typeface="Times New Roman"/>
                      </a:endParaRPr>
                    </a:p>
                  </a:txBody>
                  <a:tcPr marL="90000" marR="90000" marT="110613" marB="4598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X= [1,3,5,4,2] </a:t>
                      </a:r>
                      <a:endParaRPr kumimoji="0" lang="en-ZA" sz="1800" b="1" i="0" u="none" strike="noStrike" cap="none" normalizeH="0" baseline="0" dirty="0">
                        <a:ln>
                          <a:noFill/>
                        </a:ln>
                        <a:solidFill>
                          <a:srgbClr val="000000"/>
                        </a:solidFill>
                        <a:effectLst/>
                        <a:latin typeface="Times New Roman"/>
                        <a:ea typeface="ＭＳ Ｐゴシック" charset="0"/>
                        <a:cs typeface="Times New Roman"/>
                      </a:endParaRPr>
                    </a:p>
                  </a:txBody>
                  <a:tcPr marL="90000" marR="90000" marT="110613" marB="45986" horzOverflow="overflow"/>
                </a:tc>
                <a:extLst>
                  <a:ext uri="{0D108BD9-81ED-4DB2-BD59-A6C34878D82A}">
                    <a16:rowId xmlns:a16="http://schemas.microsoft.com/office/drawing/2014/main" val="10000"/>
                  </a:ext>
                </a:extLst>
              </a:tr>
              <a:tr h="35768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Add element to end </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&lt;list&gt;.append(&lt;item&gt;)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X.append(6)</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X=[1,3,5,4,2,6]</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02"/>
                  </a:ext>
                </a:extLst>
              </a:tr>
              <a:tr h="35768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Sort list</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&lt;list&gt;.sort()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X.sort()</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X=[1,2,3,4,5,6]</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03"/>
                  </a:ext>
                </a:extLst>
              </a:tr>
              <a:tr h="35768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Reverse items</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&lt;list&gt;.reverse()</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X.reverse()</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X=[6,5,4,3,2,1]</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04"/>
                  </a:ext>
                </a:extLst>
              </a:tr>
              <a:tr h="35768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Find position of item</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&lt;list&gt;.index(&lt;item&gt;)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Y = X.index(4)</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Y=2</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05"/>
                  </a:ext>
                </a:extLst>
              </a:tr>
              <a:tr h="35768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Insert item into list</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&lt;list&gt;.insert(&lt;</a:t>
                      </a:r>
                      <a:r>
                        <a:rPr kumimoji="0" lang="en-ZA" sz="1800" u="none" strike="noStrike" cap="none" normalizeH="0" baseline="0" dirty="0" err="1">
                          <a:ln>
                            <a:noFill/>
                          </a:ln>
                          <a:effectLst/>
                        </a:rPr>
                        <a:t>i</a:t>
                      </a:r>
                      <a:r>
                        <a:rPr kumimoji="0" lang="en-ZA" sz="1800" u="none" strike="noStrike" cap="none" normalizeH="0" baseline="0" dirty="0">
                          <a:ln>
                            <a:noFill/>
                          </a:ln>
                          <a:effectLst/>
                        </a:rPr>
                        <a:t>&gt;,&lt;item&gt;)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X.insert(2,2)</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X=[6,5,2,4,3,2,1]</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06"/>
                  </a:ext>
                </a:extLst>
              </a:tr>
              <a:tr h="597434">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Count occurrences of item</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&lt;list&gt;.count(&lt;item&gt;)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Y=X.count(2)</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Y=2</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07"/>
                  </a:ext>
                </a:extLst>
              </a:tr>
              <a:tr h="597434">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Remove first occurrence of item</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&lt;list&gt;.remove(&lt;item&gt;)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X.remove(2)</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X=[6,5,4,3,2,1]</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08"/>
                  </a:ext>
                </a:extLst>
              </a:tr>
              <a:tr h="597434">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Remove and return specified item</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&lt;list&gt;.pop(&lt;i&gt;)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Y=X.pop(1)</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Y=5, X=[6,4,3,2,1]</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09"/>
                  </a:ext>
                </a:extLst>
              </a:tr>
              <a:tr h="35768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Split string into list</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&lt;string&gt;.split(&lt;</a:t>
                      </a:r>
                      <a:r>
                        <a:rPr kumimoji="0" lang="en-ZA" sz="1800" u="none" strike="noStrike" cap="none" normalizeH="0" baseline="0" dirty="0" err="1">
                          <a:ln>
                            <a:noFill/>
                          </a:ln>
                          <a:effectLst/>
                        </a:rPr>
                        <a:t>sep</a:t>
                      </a:r>
                      <a:r>
                        <a:rPr kumimoji="0" lang="en-ZA" sz="1800" u="none" strike="noStrike" cap="none" normalizeH="0" baseline="0" dirty="0">
                          <a:ln>
                            <a:noFill/>
                          </a:ln>
                          <a:effectLst/>
                        </a:rPr>
                        <a:t>&gt;)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“4,7,3”.split(“,”)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['4','7','3']</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10"/>
                  </a:ext>
                </a:extLst>
              </a:tr>
              <a:tr h="35768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Join list into string</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no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&lt;</a:t>
                      </a:r>
                      <a:r>
                        <a:rPr kumimoji="0" lang="en-ZA" sz="1800" u="none" strike="noStrike" cap="none" normalizeH="0" baseline="0" dirty="0" err="1">
                          <a:ln>
                            <a:noFill/>
                          </a:ln>
                          <a:effectLst/>
                        </a:rPr>
                        <a:t>sep</a:t>
                      </a:r>
                      <a:r>
                        <a:rPr kumimoji="0" lang="en-ZA" sz="1800" u="none" strike="noStrike" cap="none" normalizeH="0" baseline="0" dirty="0">
                          <a:ln>
                            <a:noFill/>
                          </a:ln>
                          <a:effectLst/>
                        </a:rPr>
                        <a:t>&gt;.join(&lt;list&gt;)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a:ln>
                            <a:noFill/>
                          </a:ln>
                          <a:effectLst/>
                        </a:rPr>
                        <a:t>“-”.join(['4','7','3'])</a:t>
                      </a:r>
                      <a:endParaRPr kumimoji="0" lang="en-ZA" sz="18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“4-7-3”</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10613" marB="45986" horzOverflow="overflow">
                    <a:solidFill>
                      <a:schemeClr val="bg1"/>
                    </a:solidFill>
                  </a:tcPr>
                </a:tc>
                <a:extLst>
                  <a:ext uri="{0D108BD9-81ED-4DB2-BD59-A6C34878D82A}">
                    <a16:rowId xmlns:a16="http://schemas.microsoft.com/office/drawing/2014/main" val="10011"/>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0D40701F-5672-1340-82E7-618BCDB81383}"/>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 – can we do all  this now?</a:t>
            </a:r>
          </a:p>
        </p:txBody>
      </p:sp>
      <p:sp>
        <p:nvSpPr>
          <p:cNvPr id="5122" name="Rectangle 2">
            <a:extLst>
              <a:ext uri="{FF2B5EF4-FFF2-40B4-BE49-F238E27FC236}">
                <a16:creationId xmlns:a16="http://schemas.microsoft.com/office/drawing/2014/main" id="{89FF03AD-C70D-7947-9631-1D4EAB34C1F0}"/>
              </a:ext>
            </a:extLst>
          </p:cNvPr>
          <p:cNvSpPr>
            <a:spLocks noGrp="1" noChangeArrowheads="1"/>
          </p:cNvSpPr>
          <p:nvPr>
            <p:ph type="body" idx="4294967295"/>
          </p:nvPr>
        </p:nvSpPr>
        <p:spPr>
          <a:xfrm>
            <a:off x="495300" y="1196975"/>
            <a:ext cx="8909050" cy="19446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output </a:t>
            </a:r>
            <a:r>
              <a:rPr lang="en-ZA" b="1" dirty="0">
                <a:solidFill>
                  <a:srgbClr val="FF0000"/>
                </a:solidFill>
              </a:rPr>
              <a:t>the median,(x), </a:t>
            </a:r>
            <a:r>
              <a:rPr lang="en-ZA" dirty="0"/>
              <a:t>and the </a:t>
            </a:r>
            <a:r>
              <a:rPr lang="en-ZA" dirty="0">
                <a:solidFill>
                  <a:schemeClr val="tx1"/>
                </a:solidFill>
              </a:rPr>
              <a:t>standard deviation (s) </a:t>
            </a:r>
            <a:r>
              <a:rPr lang="en-ZA" dirty="0"/>
              <a:t>of a series of values typed in by the user.</a:t>
            </a:r>
          </a:p>
        </p:txBody>
      </p:sp>
      <p:graphicFrame>
        <p:nvGraphicFramePr>
          <p:cNvPr id="56323" name="Object 1">
            <a:extLst>
              <a:ext uri="{FF2B5EF4-FFF2-40B4-BE49-F238E27FC236}">
                <a16:creationId xmlns:a16="http://schemas.microsoft.com/office/drawing/2014/main" id="{4EDA0615-0E0A-CC4A-927C-503FC7BEC2FD}"/>
              </a:ext>
            </a:extLst>
          </p:cNvPr>
          <p:cNvGraphicFramePr>
            <a:graphicFrameLocks noChangeAspect="1"/>
          </p:cNvGraphicFramePr>
          <p:nvPr/>
        </p:nvGraphicFramePr>
        <p:xfrm>
          <a:off x="3009900" y="2924175"/>
          <a:ext cx="3748088" cy="1762125"/>
        </p:xfrm>
        <a:graphic>
          <a:graphicData uri="http://schemas.openxmlformats.org/presentationml/2006/ole">
            <mc:AlternateContent xmlns:mc="http://schemas.openxmlformats.org/markup-compatibility/2006">
              <mc:Choice xmlns:v="urn:schemas-microsoft-com:vml" Requires="v">
                <p:oleObj spid="_x0000_s56365" name="Equation" r:id="rId4" imgW="527050" imgH="247650" progId="Equation.3">
                  <p:embed/>
                </p:oleObj>
              </mc:Choice>
              <mc:Fallback>
                <p:oleObj name="Equation" r:id="rId4" imgW="527050" imgH="24765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9900" y="2924175"/>
                        <a:ext cx="3748088"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a:extLst>
              <a:ext uri="{FF2B5EF4-FFF2-40B4-BE49-F238E27FC236}">
                <a16:creationId xmlns:a16="http://schemas.microsoft.com/office/drawing/2014/main" id="{7FE489FC-A397-B34E-A003-493186ED0A77}"/>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18434" name="Rectangle 2">
            <a:extLst>
              <a:ext uri="{FF2B5EF4-FFF2-40B4-BE49-F238E27FC236}">
                <a16:creationId xmlns:a16="http://schemas.microsoft.com/office/drawing/2014/main" id="{9757BED0-528B-B345-B038-BDB553015EA2}"/>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Write a program to act as the “Magic 8-ball”.</a:t>
            </a:r>
            <a:endParaRPr lang="en-ZA" altLang="en-US" i="1"/>
          </a:p>
        </p:txBody>
      </p:sp>
      <p:pic>
        <p:nvPicPr>
          <p:cNvPr id="58371" name="Picture 1" descr="download.jpg">
            <a:extLst>
              <a:ext uri="{FF2B5EF4-FFF2-40B4-BE49-F238E27FC236}">
                <a16:creationId xmlns:a16="http://schemas.microsoft.com/office/drawing/2014/main" id="{688B77CA-6E1E-5444-9BFC-966406D5E81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94450" y="2060575"/>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4F12909A-3226-E94E-BCD4-58F30A3E81F2}"/>
              </a:ext>
            </a:extLst>
          </p:cNvPr>
          <p:cNvSpPr/>
          <p:nvPr/>
        </p:nvSpPr>
        <p:spPr>
          <a:xfrm>
            <a:off x="777330" y="2046577"/>
            <a:ext cx="4953000" cy="3711575"/>
          </a:xfrm>
          <a:prstGeom prst="rect">
            <a:avLst/>
          </a:prstGeom>
        </p:spPr>
        <p:txBody>
          <a:bodyPr>
            <a:spAutoFit/>
          </a:bodyPr>
          <a:lstStyle/>
          <a:p>
            <a:pPr>
              <a:buFont typeface="Times New Roman" charset="0"/>
              <a:buNone/>
              <a:defRPr/>
            </a:pPr>
            <a:r>
              <a:rPr lang="en-US" sz="2800" i="1" dirty="0">
                <a:solidFill>
                  <a:schemeClr val="accent3">
                    <a:lumMod val="75000"/>
                  </a:schemeClr>
                </a:solidFill>
                <a:latin typeface="Apple Chancery"/>
                <a:ea typeface="ＭＳ Ｐゴシック" charset="0"/>
                <a:cs typeface="Apple Chancery"/>
              </a:rPr>
              <a:t>The Magic 8-Ball is a toy used for fortune-telling or seeking advice, developed in the 1950s and manufactured by Mattel. </a:t>
            </a:r>
          </a:p>
          <a:p>
            <a:pPr>
              <a:buFont typeface="Times New Roman" charset="0"/>
              <a:buNone/>
              <a:defRPr/>
            </a:pPr>
            <a:endParaRPr lang="en-US" sz="2800" i="1" dirty="0">
              <a:solidFill>
                <a:schemeClr val="accent3">
                  <a:lumMod val="75000"/>
                </a:schemeClr>
              </a:solidFill>
              <a:latin typeface="Apple Chancery"/>
              <a:ea typeface="ＭＳ Ｐゴシック" charset="0"/>
              <a:cs typeface="Apple Chancery"/>
            </a:endParaRPr>
          </a:p>
          <a:p>
            <a:pPr>
              <a:buFont typeface="Times New Roman" charset="0"/>
              <a:buNone/>
              <a:defRPr/>
            </a:pPr>
            <a:r>
              <a:rPr lang="en-US" sz="2800" i="1" dirty="0">
                <a:solidFill>
                  <a:schemeClr val="accent3">
                    <a:lumMod val="75000"/>
                  </a:schemeClr>
                </a:solidFill>
                <a:latin typeface="Apple Chancery"/>
                <a:ea typeface="ＭＳ Ｐゴシック" charset="0"/>
                <a:cs typeface="Apple Chancery"/>
              </a:rPr>
              <a:t>It is often used in fiction, often for humor related to its giving accurate, inaccurate, or otherwise statistically improbable answers.    [Wikipedia]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a:extLst>
              <a:ext uri="{FF2B5EF4-FFF2-40B4-BE49-F238E27FC236}">
                <a16:creationId xmlns:a16="http://schemas.microsoft.com/office/drawing/2014/main" id="{8788CE85-08DF-E54B-BDE9-EBFE6E433C12}"/>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17410" name="Rectangle 2">
            <a:extLst>
              <a:ext uri="{FF2B5EF4-FFF2-40B4-BE49-F238E27FC236}">
                <a16:creationId xmlns:a16="http://schemas.microsoft.com/office/drawing/2014/main" id="{E79C1C74-D71C-FE4F-B9AD-65E78292EA8F}"/>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perform some common list functions without using the built-in functions:</a:t>
            </a:r>
          </a:p>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reverse</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Index</a:t>
            </a:r>
          </a:p>
          <a:p>
            <a:pPr marL="1135063" lvl="2"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Did this one already</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count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0E7B3B64-E3EA-DE4C-BFBD-F9744AEAC4D5}"/>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 Basic statistics program</a:t>
            </a:r>
          </a:p>
        </p:txBody>
      </p:sp>
      <p:sp>
        <p:nvSpPr>
          <p:cNvPr id="5122" name="Rectangle 2">
            <a:extLst>
              <a:ext uri="{FF2B5EF4-FFF2-40B4-BE49-F238E27FC236}">
                <a16:creationId xmlns:a16="http://schemas.microsoft.com/office/drawing/2014/main" id="{81E5B90D-B327-8043-9579-2B36443CE4FE}"/>
              </a:ext>
            </a:extLst>
          </p:cNvPr>
          <p:cNvSpPr>
            <a:spLocks noGrp="1" noChangeArrowheads="1"/>
          </p:cNvSpPr>
          <p:nvPr>
            <p:ph type="body" idx="4294967295"/>
          </p:nvPr>
        </p:nvSpPr>
        <p:spPr>
          <a:xfrm>
            <a:off x="495300" y="1196975"/>
            <a:ext cx="8909050" cy="295275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output the average, </a:t>
            </a:r>
            <a:r>
              <a:rPr lang="en-ZA" b="1" i="1" dirty="0"/>
              <a:t>a</a:t>
            </a:r>
            <a:r>
              <a:rPr lang="en-ZA" dirty="0"/>
              <a:t>, the</a:t>
            </a:r>
            <a:r>
              <a:rPr lang="en-ZA" b="1" dirty="0"/>
              <a:t> median, </a:t>
            </a:r>
            <a:r>
              <a:rPr lang="en-ZA" b="1" i="1" dirty="0"/>
              <a:t>x</a:t>
            </a:r>
            <a:r>
              <a:rPr lang="en-ZA" b="1" dirty="0"/>
              <a:t>, </a:t>
            </a:r>
            <a:r>
              <a:rPr lang="en-ZA" dirty="0"/>
              <a:t>and the </a:t>
            </a:r>
            <a:r>
              <a:rPr lang="en-ZA" b="1" dirty="0"/>
              <a:t>standard deviation, </a:t>
            </a:r>
            <a:r>
              <a:rPr lang="en-ZA" b="1" i="1" dirty="0"/>
              <a:t>s</a:t>
            </a:r>
            <a:r>
              <a:rPr lang="en-ZA" b="1" dirty="0"/>
              <a:t>, </a:t>
            </a:r>
            <a:r>
              <a:rPr lang="en-ZA" dirty="0"/>
              <a:t>of a series of test values typed in by the user.</a:t>
            </a:r>
          </a:p>
          <a:p>
            <a:pPr marL="457200" indent="-457200">
              <a:lnSpc>
                <a:spcPct val="93000"/>
              </a:lnSpc>
              <a:buClr>
                <a:srgbClr val="666600"/>
              </a:buClr>
              <a:buSzPct val="75000"/>
              <a:buFont typeface="Arial"/>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b="1" dirty="0"/>
              <a:t>The median </a:t>
            </a:r>
            <a:r>
              <a:rPr lang="en-ZA" dirty="0"/>
              <a:t>is the middle value in a list of values.</a:t>
            </a:r>
          </a:p>
          <a:p>
            <a:pPr marL="457200" indent="-457200">
              <a:lnSpc>
                <a:spcPct val="93000"/>
              </a:lnSpc>
              <a:buClr>
                <a:srgbClr val="666600"/>
              </a:buClr>
              <a:buSzPct val="75000"/>
              <a:buFont typeface="Arial"/>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b="1" dirty="0"/>
              <a:t>The </a:t>
            </a:r>
            <a:r>
              <a:rPr lang="en-ZA" b="1" dirty="0">
                <a:solidFill>
                  <a:schemeClr val="tx1"/>
                </a:solidFill>
              </a:rPr>
              <a:t>standard deviation </a:t>
            </a:r>
            <a:r>
              <a:rPr lang="en-ZA" dirty="0">
                <a:solidFill>
                  <a:schemeClr val="tx1"/>
                </a:solidFill>
              </a:rPr>
              <a:t>is a measure of how spread-out the data is and is calculated using this fomula:</a:t>
            </a:r>
          </a:p>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p:txBody>
      </p:sp>
      <p:graphicFrame>
        <p:nvGraphicFramePr>
          <p:cNvPr id="18435" name="Object 1">
            <a:extLst>
              <a:ext uri="{FF2B5EF4-FFF2-40B4-BE49-F238E27FC236}">
                <a16:creationId xmlns:a16="http://schemas.microsoft.com/office/drawing/2014/main" id="{B94517D0-4F25-DB43-AC84-793359823C58}"/>
              </a:ext>
            </a:extLst>
          </p:cNvPr>
          <p:cNvGraphicFramePr>
            <a:graphicFrameLocks noChangeAspect="1"/>
          </p:cNvGraphicFramePr>
          <p:nvPr>
            <p:extLst>
              <p:ext uri="{D42A27DB-BD31-4B8C-83A1-F6EECF244321}">
                <p14:modId xmlns:p14="http://schemas.microsoft.com/office/powerpoint/2010/main" val="2713615468"/>
              </p:ext>
            </p:extLst>
          </p:nvPr>
        </p:nvGraphicFramePr>
        <p:xfrm>
          <a:off x="849338" y="3868779"/>
          <a:ext cx="3748088" cy="1762125"/>
        </p:xfrm>
        <a:graphic>
          <a:graphicData uri="http://schemas.openxmlformats.org/presentationml/2006/ole">
            <mc:AlternateContent xmlns:mc="http://schemas.openxmlformats.org/markup-compatibility/2006">
              <mc:Choice xmlns:v="urn:schemas-microsoft-com:vml" Requires="v">
                <p:oleObj spid="_x0000_s18478" name="Equation" r:id="rId4" imgW="527050" imgH="247650" progId="Equation.3">
                  <p:embed/>
                </p:oleObj>
              </mc:Choice>
              <mc:Fallback>
                <p:oleObj name="Equation" r:id="rId4" imgW="527050" imgH="24765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9338" y="3868779"/>
                        <a:ext cx="3748088"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1">
            <a:extLst>
              <a:ext uri="{FF2B5EF4-FFF2-40B4-BE49-F238E27FC236}">
                <a16:creationId xmlns:a16="http://schemas.microsoft.com/office/drawing/2014/main" id="{1C3EB439-ED84-A14F-8206-0F05024A1F04}"/>
              </a:ext>
            </a:extLst>
          </p:cNvPr>
          <p:cNvSpPr/>
          <p:nvPr/>
        </p:nvSpPr>
        <p:spPr>
          <a:xfrm>
            <a:off x="668510" y="5589588"/>
            <a:ext cx="4573316" cy="723853"/>
          </a:xfrm>
          <a:prstGeom prst="rect">
            <a:avLst/>
          </a:prstGeom>
          <a:solidFill>
            <a:schemeClr val="bg2">
              <a:lumMod val="20000"/>
              <a:lumOff val="80000"/>
            </a:schemeClr>
          </a:solidFill>
        </p:spPr>
        <p:txBody>
          <a:bodyPr wrap="square">
            <a:spAutoFit/>
          </a:bodyPr>
          <a:lstStyle/>
          <a:p>
            <a:pPr>
              <a:buFont typeface="Times New Roman" charset="0"/>
              <a:buNone/>
              <a:defRPr/>
            </a:pPr>
            <a:r>
              <a:rPr lang="en-US" b="1" dirty="0">
                <a:solidFill>
                  <a:schemeClr val="tx1">
                    <a:lumMod val="50000"/>
                    <a:lumOff val="50000"/>
                  </a:schemeClr>
                </a:solidFill>
                <a:latin typeface="Arial" charset="0"/>
                <a:ea typeface="ＭＳ Ｐゴシック" charset="0"/>
                <a:cs typeface="ＭＳ Ｐゴシック" charset="0"/>
              </a:rPr>
              <a:t>standard deviation: </a:t>
            </a:r>
            <a:r>
              <a:rPr lang="en-US" dirty="0">
                <a:solidFill>
                  <a:schemeClr val="tx1">
                    <a:lumMod val="50000"/>
                    <a:lumOff val="50000"/>
                  </a:schemeClr>
                </a:solidFill>
                <a:latin typeface="Arial" charset="0"/>
                <a:ea typeface="ＭＳ Ｐゴシック" charset="0"/>
                <a:cs typeface="ＭＳ Ｐゴシック" charset="0"/>
              </a:rPr>
              <a:t>a quantity expressing by how much the members of a group differ from the mean value for the group.</a:t>
            </a:r>
          </a:p>
        </p:txBody>
      </p:sp>
      <p:sp>
        <p:nvSpPr>
          <p:cNvPr id="6" name="Rectangle 2">
            <a:extLst>
              <a:ext uri="{FF2B5EF4-FFF2-40B4-BE49-F238E27FC236}">
                <a16:creationId xmlns:a16="http://schemas.microsoft.com/office/drawing/2014/main" id="{75324FB4-2D35-4F42-A798-795B91119DEE}"/>
              </a:ext>
            </a:extLst>
          </p:cNvPr>
          <p:cNvSpPr>
            <a:spLocks noChangeArrowheads="1"/>
          </p:cNvSpPr>
          <p:nvPr/>
        </p:nvSpPr>
        <p:spPr bwMode="auto">
          <a:xfrm>
            <a:off x="5628481" y="5830135"/>
            <a:ext cx="3816350" cy="653640"/>
          </a:xfrm>
          <a:prstGeom prst="rect">
            <a:avLst/>
          </a:prstGeom>
          <a:solidFill>
            <a:schemeClr val="bg2">
              <a:lumMod val="20000"/>
              <a:lumOff val="80000"/>
            </a:schemeClr>
          </a:solidFill>
          <a:ln>
            <a:noFill/>
          </a:ln>
          <a:extLst/>
        </p:spPr>
        <p:txBody>
          <a:bodyPr>
            <a:spAutoFit/>
          </a:bodyPr>
          <a:lstStyle/>
          <a:p>
            <a:r>
              <a:rPr lang="en-US" altLang="en-US" sz="1600" dirty="0">
                <a:solidFill>
                  <a:srgbClr val="404040"/>
                </a:solidFill>
              </a:rPr>
              <a:t>A plot of a normal distribution (or bell-curve) where each band has a width of 1 standard deviation</a:t>
            </a:r>
          </a:p>
        </p:txBody>
      </p:sp>
      <p:pic>
        <p:nvPicPr>
          <p:cNvPr id="7" name="Picture 6" descr="SD_final_bell_curve.jpg">
            <a:extLst>
              <a:ext uri="{FF2B5EF4-FFF2-40B4-BE49-F238E27FC236}">
                <a16:creationId xmlns:a16="http://schemas.microsoft.com/office/drawing/2014/main" id="{86E9CCCB-523D-754C-A478-49752C943CB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601866" y="3716684"/>
            <a:ext cx="3906837"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a:extLst>
              <a:ext uri="{FF2B5EF4-FFF2-40B4-BE49-F238E27FC236}">
                <a16:creationId xmlns:a16="http://schemas.microsoft.com/office/drawing/2014/main" id="{D07C8CEC-D234-5341-88D3-9D2E36D2B9CB}"/>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18434" name="Rectangle 2">
            <a:extLst>
              <a:ext uri="{FF2B5EF4-FFF2-40B4-BE49-F238E27FC236}">
                <a16:creationId xmlns:a16="http://schemas.microsoft.com/office/drawing/2014/main" id="{094DE3EC-0739-2D4D-8348-F6AD07ADE277}"/>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Write a program to generate custom spam.  </a:t>
            </a:r>
          </a:p>
          <a:p>
            <a:pPr marL="735013" lvl="1" indent="-334963">
              <a:lnSpc>
                <a:spcPct val="93000"/>
              </a:lnSpc>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The user must enter a list of names and a message.  </a:t>
            </a:r>
          </a:p>
          <a:p>
            <a:pPr marL="735013" lvl="1" indent="-334963">
              <a:lnSpc>
                <a:spcPct val="93000"/>
              </a:lnSpc>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Then the program must print out a customised message, in each case with &lt;name&gt; replaced by the actual name.</a:t>
            </a:r>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(This is called “templating”</a:t>
            </a:r>
            <a:r>
              <a:rPr lang="en-ZA" altLang="ja-JP"/>
              <a:t>.)</a:t>
            </a:r>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a:t>e.g.</a:t>
            </a:r>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i="1"/>
              <a:t>Congratulations &lt;name&gt; you have won R10 000 000! To claim your reward &lt;name&gt;, send your banking details to Ms Connie Art at </a:t>
            </a:r>
            <a:r>
              <a:rPr lang="en-ZA" altLang="en-US" i="1">
                <a:hlinkClick r:id="rId3"/>
              </a:rPr>
              <a:t>another.mark@gmail.com</a:t>
            </a:r>
            <a:r>
              <a:rPr lang="en-ZA" altLang="en-US" i="1"/>
              <a:t>.  Don’t forget to include your bank login details!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4941F-1842-BD48-BD3D-D9A102EAF828}"/>
              </a:ext>
            </a:extLst>
          </p:cNvPr>
          <p:cNvSpPr>
            <a:spLocks noGrp="1"/>
          </p:cNvSpPr>
          <p:nvPr>
            <p:ph type="title"/>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a:effectLst>
                  <a:outerShdw blurRad="38100" dist="38100" dir="2700000" algn="tl">
                    <a:srgbClr val="C0C0C0"/>
                  </a:outerShdw>
                </a:effectLst>
              </a:rPr>
              <a:t>The prefix-sum problem</a:t>
            </a:r>
          </a:p>
        </p:txBody>
      </p:sp>
      <p:sp>
        <p:nvSpPr>
          <p:cNvPr id="3" name="Content Placeholder 2">
            <a:extLst>
              <a:ext uri="{FF2B5EF4-FFF2-40B4-BE49-F238E27FC236}">
                <a16:creationId xmlns:a16="http://schemas.microsoft.com/office/drawing/2014/main" id="{B07A6647-8CA8-AC42-A333-D4258283359E}"/>
              </a:ext>
            </a:extLst>
          </p:cNvPr>
          <p:cNvSpPr>
            <a:spLocks noGrp="1"/>
          </p:cNvSpPr>
          <p:nvPr>
            <p:ph idx="1"/>
          </p:nvPr>
        </p:nvSpPr>
        <p:spPr>
          <a:xfrm>
            <a:off x="742950" y="1447800"/>
            <a:ext cx="8421688" cy="44291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ormAutofit/>
          </a:bodyPr>
          <a:lstStyle/>
          <a:p>
            <a:r>
              <a:rPr lang="en-US" altLang="en-US" dirty="0"/>
              <a:t>Given a list of integers, </a:t>
            </a:r>
            <a:r>
              <a:rPr lang="en-US" altLang="en-US" b="1" dirty="0">
                <a:latin typeface="Courier New" panose="02070309020205020404" pitchFamily="49" charset="0"/>
              </a:rPr>
              <a:t>input</a:t>
            </a:r>
            <a:r>
              <a:rPr lang="en-US" altLang="en-US" dirty="0"/>
              <a:t>, produce </a:t>
            </a:r>
            <a:r>
              <a:rPr lang="en-US" altLang="en-US" b="1" dirty="0">
                <a:latin typeface="Courier New" panose="02070309020205020404" pitchFamily="49" charset="0"/>
              </a:rPr>
              <a:t>output</a:t>
            </a:r>
            <a:r>
              <a:rPr lang="en-US" altLang="en-US" dirty="0"/>
              <a:t> where </a:t>
            </a:r>
            <a:r>
              <a:rPr lang="en-US" altLang="en-US" b="1" dirty="0">
                <a:latin typeface="Courier New" panose="02070309020205020404" pitchFamily="49" charset="0"/>
              </a:rPr>
              <a:t>output[</a:t>
            </a:r>
            <a:r>
              <a:rPr lang="en-US" altLang="en-US" b="1" dirty="0" err="1">
                <a:latin typeface="Courier New" panose="02070309020205020404" pitchFamily="49" charset="0"/>
              </a:rPr>
              <a:t>i</a:t>
            </a:r>
            <a:r>
              <a:rPr lang="en-US" altLang="en-US" b="1" dirty="0">
                <a:latin typeface="Courier New" panose="02070309020205020404" pitchFamily="49" charset="0"/>
              </a:rPr>
              <a:t>]</a:t>
            </a:r>
            <a:r>
              <a:rPr lang="en-US" altLang="en-US" dirty="0"/>
              <a:t> is the sum of </a:t>
            </a:r>
            <a:r>
              <a:rPr lang="en-US" altLang="en-US" b="1" dirty="0">
                <a:latin typeface="Courier New" panose="02070309020205020404" pitchFamily="49" charset="0"/>
              </a:rPr>
              <a:t>input[0]+input[1]+…+input[</a:t>
            </a:r>
            <a:r>
              <a:rPr lang="en-US" altLang="en-US" b="1" dirty="0" err="1">
                <a:latin typeface="Courier New" panose="02070309020205020404" pitchFamily="49" charset="0"/>
              </a:rPr>
              <a:t>i</a:t>
            </a:r>
            <a:r>
              <a:rPr lang="en-US" altLang="en-US" b="1" dirty="0">
                <a:latin typeface="Courier New" panose="02070309020205020404" pitchFamily="49" charset="0"/>
              </a:rPr>
              <a:t>]</a:t>
            </a:r>
          </a:p>
          <a:p>
            <a:endParaRPr lang="en-US" altLang="en-US" b="1" dirty="0">
              <a:latin typeface="Courier New" panose="02070309020205020404" pitchFamily="49" charset="0"/>
            </a:endParaRPr>
          </a:p>
          <a:p>
            <a:r>
              <a:rPr lang="en-US" altLang="en-US" dirty="0"/>
              <a:t>Also called </a:t>
            </a:r>
            <a:r>
              <a:rPr lang="en-US" altLang="en-US" i="1" dirty="0"/>
              <a:t>cumulative</a:t>
            </a:r>
            <a:r>
              <a:rPr lang="en-US" altLang="en-US" dirty="0"/>
              <a:t> sum or </a:t>
            </a:r>
            <a:r>
              <a:rPr lang="en-US" altLang="en-US" i="1" dirty="0"/>
              <a:t>scan</a:t>
            </a:r>
            <a:r>
              <a:rPr lang="en-US" altLang="en-US" dirty="0"/>
              <a:t>.</a:t>
            </a:r>
          </a:p>
          <a:p>
            <a:endParaRPr lang="en-US" altLang="en-US" dirty="0"/>
          </a:p>
          <a:p>
            <a:r>
              <a:rPr lang="en-US" altLang="en-US" dirty="0"/>
              <a:t>Write a function </a:t>
            </a:r>
            <a:r>
              <a:rPr lang="en-US" altLang="en-US" sz="2400" dirty="0" err="1">
                <a:latin typeface="Courier New" panose="02070309020205020404" pitchFamily="49" charset="0"/>
                <a:cs typeface="Courier New" panose="02070309020205020404" pitchFamily="49" charset="0"/>
              </a:rPr>
              <a:t>prefix_sum</a:t>
            </a:r>
            <a:r>
              <a:rPr lang="en-US" altLang="en-US" sz="2400" dirty="0">
                <a:latin typeface="Courier New" panose="02070309020205020404" pitchFamily="49" charset="0"/>
                <a:cs typeface="Courier New" panose="02070309020205020404" pitchFamily="49" charset="0"/>
              </a:rPr>
              <a:t>(values)</a:t>
            </a:r>
          </a:p>
          <a:p>
            <a:r>
              <a:rPr lang="en-US" altLang="en-US" dirty="0"/>
              <a:t>that will return the prefix sum array</a:t>
            </a:r>
          </a:p>
          <a:p>
            <a:r>
              <a:rPr lang="en-US" altLang="en-US" dirty="0"/>
              <a:t>of the </a:t>
            </a:r>
            <a:r>
              <a:rPr lang="en-US" altLang="en-US" sz="2400" dirty="0">
                <a:latin typeface="Courier New" panose="02070309020205020404" pitchFamily="49" charset="0"/>
                <a:cs typeface="Courier New" panose="02070309020205020404" pitchFamily="49" charset="0"/>
              </a:rPr>
              <a:t>values</a:t>
            </a:r>
            <a:r>
              <a:rPr lang="en-US" altLang="en-US" dirty="0"/>
              <a:t> array.</a:t>
            </a:r>
          </a:p>
          <a:p>
            <a:endParaRPr lang="en-US" altLang="en-US" dirty="0"/>
          </a:p>
          <a:p>
            <a:endParaRPr lang="en-US" altLang="en-US" sz="1000" dirty="0"/>
          </a:p>
        </p:txBody>
      </p:sp>
      <p:sp>
        <p:nvSpPr>
          <p:cNvPr id="9" name="Slide Number Placeholder 4">
            <a:extLst>
              <a:ext uri="{FF2B5EF4-FFF2-40B4-BE49-F238E27FC236}">
                <a16:creationId xmlns:a16="http://schemas.microsoft.com/office/drawing/2014/main" id="{7AA2D581-867D-8942-ABAB-A9B1FDB1773A}"/>
              </a:ext>
            </a:extLst>
          </p:cNvPr>
          <p:cNvSpPr>
            <a:spLocks noGrp="1"/>
          </p:cNvSpPr>
          <p:nvPr>
            <p:ph type="sldNum" sz="quarter" idx="12"/>
          </p:nvPr>
        </p:nvSpPr>
        <p:spPr>
          <a:xfrm>
            <a:off x="9329738" y="6356350"/>
            <a:ext cx="558800" cy="3651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buFont typeface="Times New Roman" panose="02020603050405020304" pitchFamily="18" charset="0"/>
              <a:buNone/>
            </a:pPr>
            <a:fld id="{C43D8A86-2989-684D-836C-CFA8715F2866}" type="slidenum">
              <a:rPr lang="en-US" altLang="en-US" sz="1000" b="0" smtClean="0">
                <a:solidFill>
                  <a:srgbClr val="000000"/>
                </a:solidFill>
                <a:latin typeface="Verdana" panose="020B0604030504040204" pitchFamily="34" charset="0"/>
                <a:cs typeface="Arial" panose="020B0604020202020204" pitchFamily="34" charset="0"/>
              </a:rPr>
              <a:pPr algn="ctr" eaLnBrk="1" hangingPunct="1">
                <a:buFont typeface="Times New Roman" panose="02020603050405020304" pitchFamily="18" charset="0"/>
                <a:buNone/>
              </a:pPr>
              <a:t>21</a:t>
            </a:fld>
            <a:endParaRPr lang="en-US" altLang="en-US" sz="1000" b="0">
              <a:solidFill>
                <a:srgbClr val="000000"/>
              </a:solidFill>
              <a:latin typeface="Verdana" panose="020B0604030504040204" pitchFamily="34" charset="0"/>
              <a:cs typeface="Arial" panose="020B0604020202020204" pitchFamily="34" charset="0"/>
            </a:endParaRPr>
          </a:p>
        </p:txBody>
      </p:sp>
      <p:sp>
        <p:nvSpPr>
          <p:cNvPr id="10" name="Footer Placeholder 5">
            <a:extLst>
              <a:ext uri="{FF2B5EF4-FFF2-40B4-BE49-F238E27FC236}">
                <a16:creationId xmlns:a16="http://schemas.microsoft.com/office/drawing/2014/main" id="{A6B1ED4F-395A-2C4D-B3E3-CB94D3296703}"/>
              </a:ext>
            </a:extLst>
          </p:cNvPr>
          <p:cNvSpPr txBox="1">
            <a:spLocks/>
          </p:cNvSpPr>
          <p:nvPr/>
        </p:nvSpPr>
        <p:spPr>
          <a:xfrm>
            <a:off x="3090863" y="6356350"/>
            <a:ext cx="5678487" cy="365125"/>
          </a:xfrm>
          <a:prstGeom prst="rect">
            <a:avLst/>
          </a:prstGeom>
        </p:spPr>
        <p:txBody>
          <a:bodyPr anchor="ctr"/>
          <a:lstStyle/>
          <a:p>
            <a:pPr algn="r" defTabSz="457200" fontAlgn="auto">
              <a:lnSpc>
                <a:spcPct val="100000"/>
              </a:lnSpc>
              <a:spcBef>
                <a:spcPts val="0"/>
              </a:spcBef>
              <a:spcAft>
                <a:spcPts val="0"/>
              </a:spcAft>
              <a:buClrTx/>
              <a:buSzTx/>
              <a:buFontTx/>
              <a:buNone/>
              <a:defRPr/>
            </a:pPr>
            <a:r>
              <a:rPr lang="en-US" sz="1200" dirty="0">
                <a:solidFill>
                  <a:schemeClr val="tx1">
                    <a:tint val="75000"/>
                  </a:schemeClr>
                </a:solidFill>
                <a:latin typeface="+mn-lt"/>
                <a:ea typeface="+mn-ea"/>
              </a:rPr>
              <a:t>slide adapted from: Sophomoric Parallelism and Concurrency, Lecture 3</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4941F-1842-BD48-BD3D-D9A102EAF828}"/>
              </a:ext>
            </a:extLst>
          </p:cNvPr>
          <p:cNvSpPr>
            <a:spLocks noGrp="1"/>
          </p:cNvSpPr>
          <p:nvPr>
            <p:ph type="title"/>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a:effectLst>
                  <a:outerShdw blurRad="38100" dist="38100" dir="2700000" algn="tl">
                    <a:srgbClr val="C0C0C0"/>
                  </a:outerShdw>
                </a:effectLst>
              </a:rPr>
              <a:t>The prefix-sum problem</a:t>
            </a:r>
          </a:p>
        </p:txBody>
      </p:sp>
      <p:sp>
        <p:nvSpPr>
          <p:cNvPr id="3" name="Content Placeholder 2">
            <a:extLst>
              <a:ext uri="{FF2B5EF4-FFF2-40B4-BE49-F238E27FC236}">
                <a16:creationId xmlns:a16="http://schemas.microsoft.com/office/drawing/2014/main" id="{B07A6647-8CA8-AC42-A333-D4258283359E}"/>
              </a:ext>
            </a:extLst>
          </p:cNvPr>
          <p:cNvSpPr>
            <a:spLocks noGrp="1"/>
          </p:cNvSpPr>
          <p:nvPr>
            <p:ph idx="1"/>
          </p:nvPr>
        </p:nvSpPr>
        <p:spPr>
          <a:xfrm>
            <a:off x="742950" y="1447800"/>
            <a:ext cx="8421688" cy="44291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ormAutofit/>
          </a:bodyPr>
          <a:lstStyle/>
          <a:p>
            <a:r>
              <a:rPr lang="en-US" altLang="en-US" dirty="0"/>
              <a:t>Given a list of integers, </a:t>
            </a:r>
            <a:r>
              <a:rPr lang="en-US" altLang="en-US" b="1" dirty="0">
                <a:latin typeface="Courier New" panose="02070309020205020404" pitchFamily="49" charset="0"/>
              </a:rPr>
              <a:t>input</a:t>
            </a:r>
            <a:r>
              <a:rPr lang="en-US" altLang="en-US" dirty="0"/>
              <a:t>, produce </a:t>
            </a:r>
            <a:r>
              <a:rPr lang="en-US" altLang="en-US" b="1" dirty="0">
                <a:latin typeface="Courier New" panose="02070309020205020404" pitchFamily="49" charset="0"/>
              </a:rPr>
              <a:t>output</a:t>
            </a:r>
            <a:r>
              <a:rPr lang="en-US" altLang="en-US" dirty="0"/>
              <a:t> where </a:t>
            </a:r>
            <a:r>
              <a:rPr lang="en-US" altLang="en-US" b="1" dirty="0">
                <a:latin typeface="Courier New" panose="02070309020205020404" pitchFamily="49" charset="0"/>
              </a:rPr>
              <a:t>output[</a:t>
            </a:r>
            <a:r>
              <a:rPr lang="en-US" altLang="en-US" b="1" dirty="0" err="1">
                <a:latin typeface="Courier New" panose="02070309020205020404" pitchFamily="49" charset="0"/>
              </a:rPr>
              <a:t>i</a:t>
            </a:r>
            <a:r>
              <a:rPr lang="en-US" altLang="en-US" b="1" dirty="0">
                <a:latin typeface="Courier New" panose="02070309020205020404" pitchFamily="49" charset="0"/>
              </a:rPr>
              <a:t>]</a:t>
            </a:r>
            <a:r>
              <a:rPr lang="en-US" altLang="en-US" dirty="0"/>
              <a:t> is the sum of </a:t>
            </a:r>
            <a:r>
              <a:rPr lang="en-US" altLang="en-US" b="1" dirty="0">
                <a:latin typeface="Courier New" panose="02070309020205020404" pitchFamily="49" charset="0"/>
              </a:rPr>
              <a:t>input[0]+input[1]+…+input[</a:t>
            </a:r>
            <a:r>
              <a:rPr lang="en-US" altLang="en-US" b="1" dirty="0" err="1">
                <a:latin typeface="Courier New" panose="02070309020205020404" pitchFamily="49" charset="0"/>
              </a:rPr>
              <a:t>i</a:t>
            </a:r>
            <a:r>
              <a:rPr lang="en-US" altLang="en-US" b="1" dirty="0">
                <a:latin typeface="Courier New" panose="02070309020205020404" pitchFamily="49" charset="0"/>
              </a:rPr>
              <a:t>]</a:t>
            </a:r>
          </a:p>
          <a:p>
            <a:endParaRPr lang="en-US" altLang="en-US" b="1" dirty="0">
              <a:latin typeface="Courier New" panose="02070309020205020404" pitchFamily="49" charset="0"/>
            </a:endParaRPr>
          </a:p>
          <a:p>
            <a:r>
              <a:rPr lang="en-US" altLang="en-US" dirty="0"/>
              <a:t>Also called </a:t>
            </a:r>
            <a:r>
              <a:rPr lang="en-US" altLang="en-US" i="1" dirty="0"/>
              <a:t>cumulative</a:t>
            </a:r>
            <a:r>
              <a:rPr lang="en-US" altLang="en-US" dirty="0"/>
              <a:t> sum or </a:t>
            </a:r>
            <a:r>
              <a:rPr lang="en-US" altLang="en-US" i="1" dirty="0"/>
              <a:t>scan</a:t>
            </a:r>
            <a:r>
              <a:rPr lang="en-US" altLang="en-US" dirty="0"/>
              <a:t>.</a:t>
            </a:r>
          </a:p>
          <a:p>
            <a:endParaRPr lang="en-US" altLang="en-US" dirty="0"/>
          </a:p>
          <a:p>
            <a:r>
              <a:rPr lang="en-US" altLang="en-US" dirty="0"/>
              <a:t>Write a function </a:t>
            </a:r>
            <a:r>
              <a:rPr lang="en-US" altLang="en-US" sz="2400" dirty="0" err="1">
                <a:latin typeface="Courier New" panose="02070309020205020404" pitchFamily="49" charset="0"/>
                <a:cs typeface="Courier New" panose="02070309020205020404" pitchFamily="49" charset="0"/>
              </a:rPr>
              <a:t>prefix_sum</a:t>
            </a:r>
            <a:r>
              <a:rPr lang="en-US" altLang="en-US" sz="2400" dirty="0">
                <a:latin typeface="Courier New" panose="02070309020205020404" pitchFamily="49" charset="0"/>
                <a:cs typeface="Courier New" panose="02070309020205020404" pitchFamily="49" charset="0"/>
              </a:rPr>
              <a:t>(values)</a:t>
            </a:r>
          </a:p>
          <a:p>
            <a:r>
              <a:rPr lang="en-US" altLang="en-US" dirty="0"/>
              <a:t>that will return the prefix sum array</a:t>
            </a:r>
          </a:p>
          <a:p>
            <a:r>
              <a:rPr lang="en-US" altLang="en-US" dirty="0"/>
              <a:t>of the </a:t>
            </a:r>
            <a:r>
              <a:rPr lang="en-US" altLang="en-US" sz="2400" dirty="0">
                <a:latin typeface="Courier New" panose="02070309020205020404" pitchFamily="49" charset="0"/>
                <a:cs typeface="Courier New" panose="02070309020205020404" pitchFamily="49" charset="0"/>
              </a:rPr>
              <a:t>values</a:t>
            </a:r>
            <a:r>
              <a:rPr lang="en-US" altLang="en-US" dirty="0"/>
              <a:t> array.</a:t>
            </a:r>
          </a:p>
          <a:p>
            <a:endParaRPr lang="en-US" altLang="en-US" sz="1000" dirty="0"/>
          </a:p>
        </p:txBody>
      </p:sp>
      <p:sp>
        <p:nvSpPr>
          <p:cNvPr id="9" name="Slide Number Placeholder 4">
            <a:extLst>
              <a:ext uri="{FF2B5EF4-FFF2-40B4-BE49-F238E27FC236}">
                <a16:creationId xmlns:a16="http://schemas.microsoft.com/office/drawing/2014/main" id="{7AA2D581-867D-8942-ABAB-A9B1FDB1773A}"/>
              </a:ext>
            </a:extLst>
          </p:cNvPr>
          <p:cNvSpPr>
            <a:spLocks noGrp="1"/>
          </p:cNvSpPr>
          <p:nvPr>
            <p:ph type="sldNum" sz="quarter" idx="12"/>
          </p:nvPr>
        </p:nvSpPr>
        <p:spPr>
          <a:xfrm>
            <a:off x="9329738" y="6356350"/>
            <a:ext cx="558800" cy="3651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buFont typeface="Times New Roman" panose="02020603050405020304" pitchFamily="18" charset="0"/>
              <a:buNone/>
            </a:pPr>
            <a:fld id="{C43D8A86-2989-684D-836C-CFA8715F2866}" type="slidenum">
              <a:rPr lang="en-US" altLang="en-US" sz="1000" b="0" smtClean="0">
                <a:solidFill>
                  <a:srgbClr val="000000"/>
                </a:solidFill>
                <a:latin typeface="Verdana" panose="020B0604030504040204" pitchFamily="34" charset="0"/>
                <a:cs typeface="Arial" panose="020B0604020202020204" pitchFamily="34" charset="0"/>
              </a:rPr>
              <a:pPr algn="ctr" eaLnBrk="1" hangingPunct="1">
                <a:buFont typeface="Times New Roman" panose="02020603050405020304" pitchFamily="18" charset="0"/>
                <a:buNone/>
              </a:pPr>
              <a:t>22</a:t>
            </a:fld>
            <a:endParaRPr lang="en-US" altLang="en-US" sz="1000" b="0">
              <a:solidFill>
                <a:srgbClr val="000000"/>
              </a:solidFill>
              <a:latin typeface="Verdana" panose="020B0604030504040204" pitchFamily="34" charset="0"/>
              <a:cs typeface="Arial" panose="020B0604020202020204" pitchFamily="34" charset="0"/>
            </a:endParaRPr>
          </a:p>
        </p:txBody>
      </p:sp>
      <p:sp>
        <p:nvSpPr>
          <p:cNvPr id="10" name="Footer Placeholder 5">
            <a:extLst>
              <a:ext uri="{FF2B5EF4-FFF2-40B4-BE49-F238E27FC236}">
                <a16:creationId xmlns:a16="http://schemas.microsoft.com/office/drawing/2014/main" id="{A6B1ED4F-395A-2C4D-B3E3-CB94D3296703}"/>
              </a:ext>
            </a:extLst>
          </p:cNvPr>
          <p:cNvSpPr txBox="1">
            <a:spLocks/>
          </p:cNvSpPr>
          <p:nvPr/>
        </p:nvSpPr>
        <p:spPr>
          <a:xfrm>
            <a:off x="3090863" y="6356350"/>
            <a:ext cx="5678487" cy="365125"/>
          </a:xfrm>
          <a:prstGeom prst="rect">
            <a:avLst/>
          </a:prstGeom>
        </p:spPr>
        <p:txBody>
          <a:bodyPr anchor="ctr"/>
          <a:lstStyle/>
          <a:p>
            <a:pPr algn="r" defTabSz="457200" fontAlgn="auto">
              <a:lnSpc>
                <a:spcPct val="100000"/>
              </a:lnSpc>
              <a:spcBef>
                <a:spcPts val="0"/>
              </a:spcBef>
              <a:spcAft>
                <a:spcPts val="0"/>
              </a:spcAft>
              <a:buClrTx/>
              <a:buSzTx/>
              <a:buFontTx/>
              <a:buNone/>
              <a:defRPr/>
            </a:pPr>
            <a:r>
              <a:rPr lang="en-US" sz="1200" dirty="0">
                <a:solidFill>
                  <a:schemeClr val="tx1">
                    <a:tint val="75000"/>
                  </a:schemeClr>
                </a:solidFill>
                <a:latin typeface="+mn-lt"/>
                <a:ea typeface="+mn-ea"/>
              </a:rPr>
              <a:t>slide adapted from: Sophomoric Parallelism and Concurrency, Lecture 3</a:t>
            </a:r>
          </a:p>
        </p:txBody>
      </p:sp>
      <p:sp>
        <p:nvSpPr>
          <p:cNvPr id="6" name="Content Placeholder 2">
            <a:extLst>
              <a:ext uri="{FF2B5EF4-FFF2-40B4-BE49-F238E27FC236}">
                <a16:creationId xmlns:a16="http://schemas.microsoft.com/office/drawing/2014/main" id="{947A42E3-48AE-4C4E-9BD8-D21DE1771087}"/>
              </a:ext>
            </a:extLst>
          </p:cNvPr>
          <p:cNvSpPr txBox="1">
            <a:spLocks/>
          </p:cNvSpPr>
          <p:nvPr/>
        </p:nvSpPr>
        <p:spPr bwMode="auto">
          <a:xfrm>
            <a:off x="6537970" y="4149080"/>
            <a:ext cx="3225602" cy="2376264"/>
          </a:xfrm>
          <a:prstGeom prst="rect">
            <a:avLst/>
          </a:prstGeom>
          <a:solidFill>
            <a:schemeClr val="bg2">
              <a:lumMod val="20000"/>
              <a:lumOff val="80000"/>
              <a:alpha val="49000"/>
            </a:schemeClr>
          </a:solid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57384" rIns="90000" bIns="46800" numCol="1" anchor="t" anchorCtr="0" compatLnSpc="1">
            <a:prstTxWarp prst="textNoShape">
              <a:avLst/>
            </a:prstTxWarp>
          </a:bodyPr>
          <a:lstStyle>
            <a:lvl1pPr marL="342900" indent="-342900" algn="l" defTabSz="449263" rtl="0" eaLnBrk="0" fontAlgn="base" hangingPunct="0">
              <a:lnSpc>
                <a:spcPct val="97000"/>
              </a:lnSpc>
              <a:spcBef>
                <a:spcPts val="700"/>
              </a:spcBef>
              <a:spcAft>
                <a:spcPct val="0"/>
              </a:spcAft>
              <a:buClr>
                <a:srgbClr val="000000"/>
              </a:buClr>
              <a:buSzPct val="100000"/>
              <a:buFont typeface="Times New Roman" panose="02020603050405020304" pitchFamily="18" charset="0"/>
              <a:defRPr sz="2800">
                <a:solidFill>
                  <a:srgbClr val="000000"/>
                </a:solidFill>
                <a:latin typeface="+mn-lt"/>
                <a:ea typeface="+mn-ea"/>
                <a:cs typeface="+mn-cs"/>
              </a:defRPr>
            </a:lvl1pPr>
            <a:lvl2pPr marL="742950" indent="-285750" algn="l" defTabSz="449263" rtl="0" eaLnBrk="0" fontAlgn="base" hangingPunct="0">
              <a:lnSpc>
                <a:spcPct val="97000"/>
              </a:lnSpc>
              <a:spcBef>
                <a:spcPts val="600"/>
              </a:spcBef>
              <a:spcAft>
                <a:spcPct val="0"/>
              </a:spcAft>
              <a:buClr>
                <a:srgbClr val="000000"/>
              </a:buClr>
              <a:buSzPct val="100000"/>
              <a:buFont typeface="Times New Roman" panose="02020603050405020304" pitchFamily="18" charset="0"/>
              <a:defRPr sz="2400">
                <a:solidFill>
                  <a:srgbClr val="000000"/>
                </a:solidFill>
                <a:latin typeface="+mn-lt"/>
                <a:ea typeface="+mn-ea"/>
                <a:cs typeface="+mn-cs"/>
              </a:defRPr>
            </a:lvl2pPr>
            <a:lvl3pPr marL="1143000" indent="-228600" algn="l" defTabSz="449263" rtl="0" eaLnBrk="0" fontAlgn="base" hangingPunct="0">
              <a:lnSpc>
                <a:spcPct val="97000"/>
              </a:lnSpc>
              <a:spcBef>
                <a:spcPts val="500"/>
              </a:spcBef>
              <a:spcAft>
                <a:spcPct val="0"/>
              </a:spcAft>
              <a:buClr>
                <a:srgbClr val="000000"/>
              </a:buClr>
              <a:buSzPct val="100000"/>
              <a:buFont typeface="Times New Roman" panose="02020603050405020304" pitchFamily="18" charset="0"/>
              <a:defRPr sz="2000">
                <a:solidFill>
                  <a:srgbClr val="000000"/>
                </a:solidFill>
                <a:latin typeface="+mn-lt"/>
                <a:ea typeface="+mn-ea"/>
                <a:cs typeface="+mn-cs"/>
              </a:defRPr>
            </a:lvl3pPr>
            <a:lvl4pPr marL="16002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4pPr>
            <a:lvl5pPr marL="20574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5pPr>
            <a:lvl6pPr marL="25146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6pPr>
            <a:lvl7pPr marL="29718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7pPr>
            <a:lvl8pPr marL="34290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8pPr>
            <a:lvl9pPr marL="38862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9pPr>
          </a:lstStyle>
          <a:p>
            <a:pPr>
              <a:buFont typeface="Times New Roman" charset="0"/>
              <a:buNone/>
              <a:defRPr/>
            </a:pPr>
            <a:r>
              <a:rPr lang="en-US" kern="0" dirty="0">
                <a:effectLst>
                  <a:glow rad="63500">
                    <a:schemeClr val="accent3">
                      <a:satMod val="175000"/>
                      <a:alpha val="40000"/>
                    </a:schemeClr>
                  </a:glow>
                </a:effectLst>
              </a:rPr>
              <a:t>Testing this as for your assignment…</a:t>
            </a:r>
            <a:endParaRPr lang="en-US" sz="1800" kern="0" dirty="0"/>
          </a:p>
        </p:txBody>
      </p:sp>
    </p:spTree>
    <p:extLst>
      <p:ext uri="{BB962C8B-B14F-4D97-AF65-F5344CB8AC3E}">
        <p14:creationId xmlns:p14="http://schemas.microsoft.com/office/powerpoint/2010/main" val="3481513390"/>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a:extLst>
              <a:ext uri="{FF2B5EF4-FFF2-40B4-BE49-F238E27FC236}">
                <a16:creationId xmlns:a16="http://schemas.microsoft.com/office/drawing/2014/main" id="{E9EB7ED9-72A6-6940-A9B5-7A2E59124120}"/>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2-Dimensional Arrays</a:t>
            </a:r>
          </a:p>
        </p:txBody>
      </p:sp>
      <p:sp>
        <p:nvSpPr>
          <p:cNvPr id="21506" name="Rectangle 2">
            <a:extLst>
              <a:ext uri="{FF2B5EF4-FFF2-40B4-BE49-F238E27FC236}">
                <a16:creationId xmlns:a16="http://schemas.microsoft.com/office/drawing/2014/main" id="{A98E30E8-7E12-9843-ADBF-B23A7F9CCBFA}"/>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Each item in an list could itself be a list.</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For example:</a:t>
            </a:r>
          </a:p>
          <a:p>
            <a:pPr marL="457200" lvl="1" indent="0">
              <a:lnSpc>
                <a:spcPct val="98000"/>
              </a:lnSpc>
              <a:buClr>
                <a:srgbClr val="9999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Courier New"/>
                <a:cs typeface="Courier New"/>
              </a:rPr>
              <a:t>X = [[1,2], [3,4]]</a:t>
            </a:r>
          </a:p>
          <a:p>
            <a:pPr marL="0" indent="0">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0" indent="0">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2-D arrays/lists are equivalent to matrices or grids.</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All operations work just as before, but every item is now a list.</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To access an item, remember that X[0] will give us a list, so X[0][0] gives us the item in position (0,0) of the grid.</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a:extLst>
              <a:ext uri="{FF2B5EF4-FFF2-40B4-BE49-F238E27FC236}">
                <a16:creationId xmlns:a16="http://schemas.microsoft.com/office/drawing/2014/main" id="{88BDE9E8-9B43-1B45-AF44-CD487FB69CB9}"/>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2-Dimensional Arrays</a:t>
            </a:r>
          </a:p>
        </p:txBody>
      </p:sp>
      <p:graphicFrame>
        <p:nvGraphicFramePr>
          <p:cNvPr id="22530" name="Group 2">
            <a:extLst>
              <a:ext uri="{FF2B5EF4-FFF2-40B4-BE49-F238E27FC236}">
                <a16:creationId xmlns:a16="http://schemas.microsoft.com/office/drawing/2014/main" id="{B6F1F7F4-AED8-1948-B1A6-6D3CF2C6328C}"/>
              </a:ext>
            </a:extLst>
          </p:cNvPr>
          <p:cNvGraphicFramePr>
            <a:graphicFrameLocks noGrp="1"/>
          </p:cNvGraphicFramePr>
          <p:nvPr/>
        </p:nvGraphicFramePr>
        <p:xfrm>
          <a:off x="1674813" y="1722438"/>
          <a:ext cx="6529387" cy="3182938"/>
        </p:xfrm>
        <a:graphic>
          <a:graphicData uri="http://schemas.openxmlformats.org/drawingml/2006/table">
            <a:tbl>
              <a:tblPr>
                <a:tableStyleId>{3C2FFA5D-87B4-456A-9821-1D502468CF0F}</a:tableStyleId>
              </a:tblPr>
              <a:tblGrid>
                <a:gridCol w="1631950">
                  <a:extLst>
                    <a:ext uri="{9D8B030D-6E8A-4147-A177-3AD203B41FA5}">
                      <a16:colId xmlns:a16="http://schemas.microsoft.com/office/drawing/2014/main" val="20000"/>
                    </a:ext>
                  </a:extLst>
                </a:gridCol>
                <a:gridCol w="1633537">
                  <a:extLst>
                    <a:ext uri="{9D8B030D-6E8A-4147-A177-3AD203B41FA5}">
                      <a16:colId xmlns:a16="http://schemas.microsoft.com/office/drawing/2014/main" val="20001"/>
                    </a:ext>
                  </a:extLst>
                </a:gridCol>
                <a:gridCol w="1631950">
                  <a:extLst>
                    <a:ext uri="{9D8B030D-6E8A-4147-A177-3AD203B41FA5}">
                      <a16:colId xmlns:a16="http://schemas.microsoft.com/office/drawing/2014/main" val="20002"/>
                    </a:ext>
                  </a:extLst>
                </a:gridCol>
                <a:gridCol w="1631950">
                  <a:extLst>
                    <a:ext uri="{9D8B030D-6E8A-4147-A177-3AD203B41FA5}">
                      <a16:colId xmlns:a16="http://schemas.microsoft.com/office/drawing/2014/main" val="20003"/>
                    </a:ext>
                  </a:extLst>
                </a:gridCol>
              </a:tblGrid>
              <a:tr h="795338">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dirty="0">
                          <a:ln>
                            <a:noFill/>
                          </a:ln>
                          <a:effectLst/>
                        </a:rPr>
                        <a:t>[0][0]</a:t>
                      </a:r>
                      <a:endParaRPr kumimoji="0" lang="en-ZA" sz="32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[0][1]</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[0][2]</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[0][3]</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extLst>
                  <a:ext uri="{0D108BD9-81ED-4DB2-BD59-A6C34878D82A}">
                    <a16:rowId xmlns:a16="http://schemas.microsoft.com/office/drawing/2014/main" val="10000"/>
                  </a:ext>
                </a:extLst>
              </a:tr>
              <a:tr h="795338">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[1][0]</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dirty="0">
                          <a:ln>
                            <a:noFill/>
                          </a:ln>
                          <a:effectLst/>
                        </a:rPr>
                        <a:t>[1][1]</a:t>
                      </a:r>
                      <a:endParaRPr kumimoji="0" lang="en-ZA" sz="32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dirty="0">
                          <a:ln>
                            <a:noFill/>
                          </a:ln>
                          <a:effectLst/>
                        </a:rPr>
                        <a:t>[1][2]</a:t>
                      </a:r>
                      <a:endParaRPr kumimoji="0" lang="en-ZA" sz="32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[1][3]</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extLst>
                  <a:ext uri="{0D108BD9-81ED-4DB2-BD59-A6C34878D82A}">
                    <a16:rowId xmlns:a16="http://schemas.microsoft.com/office/drawing/2014/main" val="10001"/>
                  </a:ext>
                </a:extLst>
              </a:tr>
              <a:tr h="795338">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[2][0]</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[2][1]</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[2][2]</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[2][3]</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extLst>
                  <a:ext uri="{0D108BD9-81ED-4DB2-BD59-A6C34878D82A}">
                    <a16:rowId xmlns:a16="http://schemas.microsoft.com/office/drawing/2014/main" val="10002"/>
                  </a:ext>
                </a:extLst>
              </a:tr>
              <a:tr h="796924">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[3][0]</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[3][1]</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a:ln>
                            <a:noFill/>
                          </a:ln>
                          <a:effectLst/>
                        </a:rPr>
                        <a:t>[3][2]</a:t>
                      </a:r>
                      <a:endParaRPr kumimoji="0" lang="en-ZA" sz="32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63728" marB="46800"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200" u="none" strike="noStrike" cap="none" normalizeH="0" baseline="0" dirty="0">
                          <a:ln>
                            <a:noFill/>
                          </a:ln>
                          <a:effectLst/>
                        </a:rPr>
                        <a:t>[3][3]</a:t>
                      </a:r>
                      <a:endParaRPr kumimoji="0" lang="en-ZA" sz="32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63728" marB="46800" horzOverflow="overflow"/>
                </a:tc>
                <a:extLst>
                  <a:ext uri="{0D108BD9-81ED-4DB2-BD59-A6C34878D82A}">
                    <a16:rowId xmlns:a16="http://schemas.microsoft.com/office/drawing/2014/main" val="10003"/>
                  </a:ext>
                </a:extLst>
              </a:tr>
            </a:tbl>
          </a:graphicData>
        </a:graphic>
      </p:graphicFrame>
      <p:sp>
        <p:nvSpPr>
          <p:cNvPr id="22587" name="Text Box 59">
            <a:extLst>
              <a:ext uri="{FF2B5EF4-FFF2-40B4-BE49-F238E27FC236}">
                <a16:creationId xmlns:a16="http://schemas.microsoft.com/office/drawing/2014/main" id="{302C82D6-8B89-F84B-998B-46292BF3157F}"/>
              </a:ext>
            </a:extLst>
          </p:cNvPr>
          <p:cNvSpPr txBox="1">
            <a:spLocks noChangeArrowheads="1"/>
          </p:cNvSpPr>
          <p:nvPr/>
        </p:nvSpPr>
        <p:spPr bwMode="auto">
          <a:xfrm>
            <a:off x="900113" y="3060700"/>
            <a:ext cx="485775" cy="508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buFont typeface="Times New Roman" charset="0"/>
              <a:buNone/>
              <a:defRPr/>
            </a:pPr>
            <a:r>
              <a:rPr lang="en-ZA" sz="3600"/>
              <a:t>X</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a:extLst>
              <a:ext uri="{FF2B5EF4-FFF2-40B4-BE49-F238E27FC236}">
                <a16:creationId xmlns:a16="http://schemas.microsoft.com/office/drawing/2014/main" id="{E448579F-A830-DA44-A8E1-492BD9D644C9}"/>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23554" name="Rectangle 2">
            <a:extLst>
              <a:ext uri="{FF2B5EF4-FFF2-40B4-BE49-F238E27FC236}">
                <a16:creationId xmlns:a16="http://schemas.microsoft.com/office/drawing/2014/main" id="{71C1DBAF-6F75-2C4C-B63D-58852BEFB909}"/>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In computer graphics, a gradient fill is when the colour of an area gradually changes from one colour to another.  </a:t>
            </a:r>
          </a:p>
          <a:p>
            <a:pPr marL="735013" lvl="1"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program to output the result of a gradient fill on a 4x4 grid of pixels where the top-left pixel is 0 and the bottom-left is 6.</a:t>
            </a:r>
          </a:p>
        </p:txBody>
      </p:sp>
      <p:graphicFrame>
        <p:nvGraphicFramePr>
          <p:cNvPr id="23555" name="Group 3">
            <a:extLst>
              <a:ext uri="{FF2B5EF4-FFF2-40B4-BE49-F238E27FC236}">
                <a16:creationId xmlns:a16="http://schemas.microsoft.com/office/drawing/2014/main" id="{2BF3D89C-5184-0F4B-9B1D-2FEAA6C48882}"/>
              </a:ext>
            </a:extLst>
          </p:cNvPr>
          <p:cNvGraphicFramePr>
            <a:graphicFrameLocks noGrp="1"/>
          </p:cNvGraphicFramePr>
          <p:nvPr/>
        </p:nvGraphicFramePr>
        <p:xfrm>
          <a:off x="3027363" y="3867150"/>
          <a:ext cx="3703637" cy="2227264"/>
        </p:xfrm>
        <a:graphic>
          <a:graphicData uri="http://schemas.openxmlformats.org/drawingml/2006/table">
            <a:tbl>
              <a:tblPr>
                <a:tableStyleId>{3C2FFA5D-87B4-456A-9821-1D502468CF0F}</a:tableStyleId>
              </a:tblPr>
              <a:tblGrid>
                <a:gridCol w="925512">
                  <a:extLst>
                    <a:ext uri="{9D8B030D-6E8A-4147-A177-3AD203B41FA5}">
                      <a16:colId xmlns:a16="http://schemas.microsoft.com/office/drawing/2014/main" val="20000"/>
                    </a:ext>
                  </a:extLst>
                </a:gridCol>
                <a:gridCol w="927100">
                  <a:extLst>
                    <a:ext uri="{9D8B030D-6E8A-4147-A177-3AD203B41FA5}">
                      <a16:colId xmlns:a16="http://schemas.microsoft.com/office/drawing/2014/main" val="20001"/>
                    </a:ext>
                  </a:extLst>
                </a:gridCol>
                <a:gridCol w="925513">
                  <a:extLst>
                    <a:ext uri="{9D8B030D-6E8A-4147-A177-3AD203B41FA5}">
                      <a16:colId xmlns:a16="http://schemas.microsoft.com/office/drawing/2014/main" val="20002"/>
                    </a:ext>
                  </a:extLst>
                </a:gridCol>
                <a:gridCol w="925512">
                  <a:extLst>
                    <a:ext uri="{9D8B030D-6E8A-4147-A177-3AD203B41FA5}">
                      <a16:colId xmlns:a16="http://schemas.microsoft.com/office/drawing/2014/main" val="20003"/>
                    </a:ext>
                  </a:extLst>
                </a:gridCol>
              </a:tblGrid>
              <a:tr h="556816">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dirty="0">
                          <a:ln>
                            <a:noFill/>
                          </a:ln>
                          <a:effectLst/>
                        </a:rPr>
                        <a:t>0</a:t>
                      </a:r>
                      <a:endParaRPr kumimoji="0" lang="en-ZA" sz="31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1</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dirty="0">
                          <a:ln>
                            <a:noFill/>
                          </a:ln>
                          <a:effectLst/>
                        </a:rPr>
                        <a:t>2</a:t>
                      </a:r>
                      <a:endParaRPr kumimoji="0" lang="en-ZA" sz="31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3</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extLst>
                  <a:ext uri="{0D108BD9-81ED-4DB2-BD59-A6C34878D82A}">
                    <a16:rowId xmlns:a16="http://schemas.microsoft.com/office/drawing/2014/main" val="10000"/>
                  </a:ext>
                </a:extLst>
              </a:tr>
              <a:tr h="556816">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1</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dirty="0">
                          <a:ln>
                            <a:noFill/>
                          </a:ln>
                          <a:effectLst/>
                        </a:rPr>
                        <a:t>2</a:t>
                      </a:r>
                      <a:endParaRPr kumimoji="0" lang="en-ZA" sz="31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3</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4</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extLst>
                  <a:ext uri="{0D108BD9-81ED-4DB2-BD59-A6C34878D82A}">
                    <a16:rowId xmlns:a16="http://schemas.microsoft.com/office/drawing/2014/main" val="10001"/>
                  </a:ext>
                </a:extLst>
              </a:tr>
              <a:tr h="556816">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2</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3</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dirty="0">
                          <a:ln>
                            <a:noFill/>
                          </a:ln>
                          <a:effectLst/>
                        </a:rPr>
                        <a:t>4</a:t>
                      </a:r>
                      <a:endParaRPr kumimoji="0" lang="en-ZA" sz="31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dirty="0">
                          <a:ln>
                            <a:noFill/>
                          </a:ln>
                          <a:effectLst/>
                        </a:rPr>
                        <a:t>5</a:t>
                      </a:r>
                      <a:endParaRPr kumimoji="0" lang="en-ZA" sz="31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58727" marB="45371" horzOverflow="overflow"/>
                </a:tc>
                <a:extLst>
                  <a:ext uri="{0D108BD9-81ED-4DB2-BD59-A6C34878D82A}">
                    <a16:rowId xmlns:a16="http://schemas.microsoft.com/office/drawing/2014/main" val="10002"/>
                  </a:ext>
                </a:extLst>
              </a:tr>
              <a:tr h="556816">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3</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4</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a:ln>
                            <a:noFill/>
                          </a:ln>
                          <a:effectLst/>
                        </a:rPr>
                        <a:t>5</a:t>
                      </a:r>
                      <a:endParaRPr kumimoji="0" lang="en-ZA" sz="3100" b="0" i="0" u="none" strike="noStrike" cap="none" normalizeH="0" baseline="0">
                        <a:ln>
                          <a:noFill/>
                        </a:ln>
                        <a:solidFill>
                          <a:srgbClr val="000000"/>
                        </a:solidFill>
                        <a:effectLst/>
                        <a:latin typeface="Arial" charset="0"/>
                        <a:ea typeface="ＭＳ Ｐゴシック" charset="0"/>
                        <a:cs typeface="Arial" charset="0"/>
                      </a:endParaRPr>
                    </a:p>
                  </a:txBody>
                  <a:tcPr marL="90000" marR="90000" marT="158727" marB="45371" horzOverflow="overflow"/>
                </a:tc>
                <a:tc>
                  <a:txBody>
                    <a:bodyPr/>
                    <a:lstStyle/>
                    <a:p>
                      <a:pPr marL="0" marR="0" lvl="0" indent="0" algn="ctr"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3100" u="none" strike="noStrike" cap="none" normalizeH="0" baseline="0" dirty="0">
                          <a:ln>
                            <a:noFill/>
                          </a:ln>
                          <a:effectLst/>
                        </a:rPr>
                        <a:t>6</a:t>
                      </a:r>
                      <a:endParaRPr kumimoji="0" lang="en-ZA" sz="3100" b="0" i="0" u="none" strike="noStrike" cap="none" normalizeH="0" baseline="0" dirty="0">
                        <a:ln>
                          <a:noFill/>
                        </a:ln>
                        <a:solidFill>
                          <a:srgbClr val="000000"/>
                        </a:solidFill>
                        <a:effectLst/>
                        <a:latin typeface="Arial" charset="0"/>
                        <a:ea typeface="ＭＳ Ｐゴシック" charset="0"/>
                        <a:cs typeface="Arial" charset="0"/>
                      </a:endParaRPr>
                    </a:p>
                  </a:txBody>
                  <a:tcPr marL="90000" marR="90000" marT="158727" marB="45371" horzOverflow="overflow"/>
                </a:tc>
                <a:extLst>
                  <a:ext uri="{0D108BD9-81ED-4DB2-BD59-A6C34878D82A}">
                    <a16:rowId xmlns:a16="http://schemas.microsoft.com/office/drawing/2014/main" val="10003"/>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a:extLst>
              <a:ext uri="{FF2B5EF4-FFF2-40B4-BE49-F238E27FC236}">
                <a16:creationId xmlns:a16="http://schemas.microsoft.com/office/drawing/2014/main" id="{5E68F23A-BDAD-8D46-93D4-233A4C34E8C1}"/>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n-Dimensional Arrays</a:t>
            </a:r>
          </a:p>
        </p:txBody>
      </p:sp>
      <p:sp>
        <p:nvSpPr>
          <p:cNvPr id="24578" name="Rectangle 2">
            <a:extLst>
              <a:ext uri="{FF2B5EF4-FFF2-40B4-BE49-F238E27FC236}">
                <a16:creationId xmlns:a16="http://schemas.microsoft.com/office/drawing/2014/main" id="{022230E9-BE77-B44A-A4C3-7A24EFBB28BA}"/>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Lists can easily contain more than 2 dimensions.</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For example a 3-d structure can be:</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X=[  [[1,2],[3,4]],  [[5,6],[7,8]],  [[9,10],[[11,12]]]</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X[1][1][0]= ?</a:t>
            </a:r>
          </a:p>
          <a:p>
            <a:pPr marL="0" indent="0">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Suppose we want to store a list of students, with a list of courses for each student, and a list of test dates for each course, and a list of chapters per test, we could use the following 4-d list:</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students = [['saleem',['csc1015f',['12 april',['5','6','7']]]]]</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a:extLst>
              <a:ext uri="{FF2B5EF4-FFF2-40B4-BE49-F238E27FC236}">
                <a16:creationId xmlns:a16="http://schemas.microsoft.com/office/drawing/2014/main" id="{C9A7AA20-2265-AA4B-85B1-71EA78976FED}"/>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Dictionaries</a:t>
            </a:r>
          </a:p>
        </p:txBody>
      </p:sp>
      <p:sp>
        <p:nvSpPr>
          <p:cNvPr id="26626" name="Rectangle 2">
            <a:extLst>
              <a:ext uri="{FF2B5EF4-FFF2-40B4-BE49-F238E27FC236}">
                <a16:creationId xmlns:a16="http://schemas.microsoft.com/office/drawing/2014/main" id="{4D740E7D-0DDD-1F40-BBF6-60CA15F0109A}"/>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Instead of a sequence with indices, Python also has a data structure with arbitrary index values and no order  - this is called a </a:t>
            </a:r>
            <a:r>
              <a:rPr lang="en-ZA" b="1" dirty="0"/>
              <a:t>dictionary</a:t>
            </a:r>
            <a:r>
              <a:rPr lang="en-ZA" dirty="0"/>
              <a:t>.</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 dictionary is a set of </a:t>
            </a:r>
            <a:r>
              <a:rPr lang="en-ZA" i="1" dirty="0"/>
              <a:t>key=value </a:t>
            </a:r>
            <a:r>
              <a:rPr lang="en-ZA" dirty="0"/>
              <a:t>pairs.</a:t>
            </a:r>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Dictionaries are very efficient for storing/retrieving values and mapping one list to another.</a:t>
            </a:r>
          </a:p>
          <a:p>
            <a:pPr marL="334963" indent="-334963">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Define as follows:</a:t>
            </a:r>
          </a:p>
          <a:p>
            <a:pPr marL="735013" lvl="1" indent="-277813">
              <a:lnSpc>
                <a:spcPct val="98000"/>
              </a:lnSpc>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FreeMono" charset="0"/>
              </a:rPr>
              <a:t>D={'a':'apples', 'b':'bananas', 'p':'pears'}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2">
            <a:extLst>
              <a:ext uri="{FF2B5EF4-FFF2-40B4-BE49-F238E27FC236}">
                <a16:creationId xmlns:a16="http://schemas.microsoft.com/office/drawing/2014/main" id="{8B4BC119-9F61-5948-9DCC-BACA40CB5632}"/>
              </a:ext>
            </a:extLst>
          </p:cNvPr>
          <p:cNvGraphicFramePr>
            <a:graphicFrameLocks noGrp="1"/>
          </p:cNvGraphicFramePr>
          <p:nvPr>
            <p:extLst>
              <p:ext uri="{D42A27DB-BD31-4B8C-83A1-F6EECF244321}">
                <p14:modId xmlns:p14="http://schemas.microsoft.com/office/powerpoint/2010/main" val="2635468099"/>
              </p:ext>
            </p:extLst>
          </p:nvPr>
        </p:nvGraphicFramePr>
        <p:xfrm>
          <a:off x="273050" y="765175"/>
          <a:ext cx="9634538" cy="5660804"/>
        </p:xfrm>
        <a:graphic>
          <a:graphicData uri="http://schemas.openxmlformats.org/drawingml/2006/table">
            <a:tbl>
              <a:tblPr>
                <a:tableStyleId>{3C2FFA5D-87B4-456A-9821-1D502468CF0F}</a:tableStyleId>
              </a:tblPr>
              <a:tblGrid>
                <a:gridCol w="2483905">
                  <a:extLst>
                    <a:ext uri="{9D8B030D-6E8A-4147-A177-3AD203B41FA5}">
                      <a16:colId xmlns:a16="http://schemas.microsoft.com/office/drawing/2014/main" val="20000"/>
                    </a:ext>
                  </a:extLst>
                </a:gridCol>
                <a:gridCol w="2268734">
                  <a:extLst>
                    <a:ext uri="{9D8B030D-6E8A-4147-A177-3AD203B41FA5}">
                      <a16:colId xmlns:a16="http://schemas.microsoft.com/office/drawing/2014/main" val="20001"/>
                    </a:ext>
                  </a:extLst>
                </a:gridCol>
                <a:gridCol w="3240435">
                  <a:extLst>
                    <a:ext uri="{9D8B030D-6E8A-4147-A177-3AD203B41FA5}">
                      <a16:colId xmlns:a16="http://schemas.microsoft.com/office/drawing/2014/main" val="20002"/>
                    </a:ext>
                  </a:extLst>
                </a:gridCol>
                <a:gridCol w="1641464">
                  <a:extLst>
                    <a:ext uri="{9D8B030D-6E8A-4147-A177-3AD203B41FA5}">
                      <a16:colId xmlns:a16="http://schemas.microsoft.com/office/drawing/2014/main" val="20003"/>
                    </a:ext>
                  </a:extLst>
                </a:gridCol>
              </a:tblGrid>
              <a:tr h="34317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latin typeface="Times New Roman"/>
                          <a:cs typeface="Times New Roman"/>
                        </a:rPr>
                        <a:t>Function</a:t>
                      </a:r>
                      <a:endParaRPr kumimoji="0" lang="en-ZA" sz="1800" b="1" i="0" u="none" strike="noStrike" cap="none" normalizeH="0" baseline="0" dirty="0">
                        <a:ln>
                          <a:noFill/>
                        </a:ln>
                        <a:solidFill>
                          <a:srgbClr val="000000"/>
                        </a:solidFill>
                        <a:effectLst/>
                        <a:latin typeface="Times New Roman"/>
                        <a:ea typeface="ＭＳ Ｐゴシック" charset="0"/>
                        <a:cs typeface="Times New Roman"/>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a:ln>
                            <a:noFill/>
                          </a:ln>
                          <a:effectLst/>
                          <a:latin typeface="Times New Roman"/>
                          <a:cs typeface="Times New Roman"/>
                        </a:rPr>
                        <a:t>Syntax</a:t>
                      </a:r>
                      <a:endParaRPr kumimoji="0" lang="en-ZA" sz="1800" b="1" i="0" u="none" strike="noStrike" cap="none" normalizeH="0" baseline="0">
                        <a:ln>
                          <a:noFill/>
                        </a:ln>
                        <a:solidFill>
                          <a:srgbClr val="000000"/>
                        </a:solidFill>
                        <a:effectLst/>
                        <a:latin typeface="Times New Roman"/>
                        <a:ea typeface="ＭＳ Ｐゴシック" charset="0"/>
                        <a:cs typeface="Times New Roman"/>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a:ln>
                            <a:noFill/>
                          </a:ln>
                          <a:effectLst/>
                          <a:latin typeface="Times New Roman"/>
                          <a:cs typeface="Times New Roman"/>
                        </a:rPr>
                        <a:t>Example</a:t>
                      </a:r>
                      <a:endParaRPr kumimoji="0" lang="en-ZA" sz="1800" b="1" i="0" u="none" strike="noStrike" cap="none" normalizeH="0" baseline="0" dirty="0">
                        <a:ln>
                          <a:noFill/>
                        </a:ln>
                        <a:solidFill>
                          <a:srgbClr val="000000"/>
                        </a:solidFill>
                        <a:effectLst/>
                        <a:latin typeface="Times New Roman"/>
                        <a:ea typeface="ＭＳ Ｐゴシック" charset="0"/>
                        <a:cs typeface="Times New Roman"/>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latin typeface="Times New Roman"/>
                          <a:cs typeface="Times New Roman"/>
                        </a:rPr>
                        <a:t>X</a:t>
                      </a:r>
                      <a:endParaRPr kumimoji="0" lang="en-ZA" sz="1800" b="1" i="0" u="none" strike="noStrike" cap="none" normalizeH="0" baseline="0" dirty="0">
                        <a:ln>
                          <a:noFill/>
                        </a:ln>
                        <a:solidFill>
                          <a:srgbClr val="000000"/>
                        </a:solidFill>
                        <a:effectLst/>
                        <a:latin typeface="Times New Roman"/>
                        <a:ea typeface="ＭＳ Ｐゴシック" charset="0"/>
                        <a:cs typeface="Times New Roman"/>
                      </a:endParaRPr>
                    </a:p>
                  </a:txBody>
                  <a:tcPr marL="90002" marR="90002" marT="112036" marB="46576" horzOverflow="overflow"/>
                </a:tc>
                <a:extLst>
                  <a:ext uri="{0D108BD9-81ED-4DB2-BD59-A6C34878D82A}">
                    <a16:rowId xmlns:a16="http://schemas.microsoft.com/office/drawing/2014/main" val="10000"/>
                  </a:ext>
                </a:extLst>
              </a:tr>
              <a:tr h="543983">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1" u="none" strike="noStrike" kern="1200" baseline="0" dirty="0"/>
                        <a:t>Checking for key</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&lt;key&gt; in &lt;</a:t>
                      </a:r>
                      <a:r>
                        <a:rPr lang="en-US" sz="1800" u="none" strike="noStrike" kern="1200" baseline="0" dirty="0" err="1"/>
                        <a:t>dict</a:t>
                      </a:r>
                      <a:r>
                        <a:rPr lang="en-US" sz="1800" u="none" strike="noStrike" kern="1200" baseline="0" dirty="0"/>
                        <a:t>&gt;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800" u="none" strike="noStrike" cap="none" normalizeH="0" baseline="0" dirty="0">
                          <a:ln>
                            <a:noFill/>
                          </a:ln>
                          <a:effectLst/>
                        </a:rPr>
                        <a:t>X = {1:2}</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800" u="none" strike="noStrike" cap="none" normalizeH="0" baseline="0" dirty="0">
                          <a:ln>
                            <a:noFill/>
                          </a:ln>
                          <a:effectLst/>
                        </a:rPr>
                        <a:t>1 in X</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True</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1"/>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1" u="none" strike="noStrike" kern="1200" baseline="0" dirty="0"/>
                        <a:t>Access dictionary item</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&lt;</a:t>
                      </a:r>
                      <a:r>
                        <a:rPr lang="en-US" sz="1800" u="none" strike="noStrike" kern="1200" baseline="0" dirty="0" err="1"/>
                        <a:t>dict</a:t>
                      </a:r>
                      <a:r>
                        <a:rPr lang="en-US" sz="1800" u="none" strike="noStrike" kern="1200" baseline="0" dirty="0"/>
                        <a:t>&gt;[&lt;key&gt;]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 {1:2, 3:4}</a:t>
                      </a:r>
                    </a:p>
                    <a:p>
                      <a:r>
                        <a:rPr lang="en-US" sz="1800" u="none" strike="noStrike" kern="1200" baseline="0" dirty="0"/>
                        <a:t>X[3]</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4</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2"/>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Get keys</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&lt;</a:t>
                      </a:r>
                      <a:r>
                        <a:rPr lang="en-US" sz="1800" u="none" strike="noStrike" kern="1200" baseline="0" dirty="0" err="1"/>
                        <a:t>dict</a:t>
                      </a:r>
                      <a:r>
                        <a:rPr lang="en-US" sz="1800" u="none" strike="noStrike" kern="1200" baseline="0" dirty="0"/>
                        <a:t>&gt;.keys()</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{1:2, 3:4}</a:t>
                      </a:r>
                    </a:p>
                    <a:p>
                      <a:r>
                        <a:rPr lang="en-US" sz="1800" u="none" strike="noStrike" kern="1200" baseline="0" dirty="0" err="1"/>
                        <a:t>X.keys</a:t>
                      </a:r>
                      <a:r>
                        <a:rPr lang="en-US" sz="1800" u="none" strike="noStrike" kern="1200" baseline="0" dirty="0"/>
                        <a:t>()</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[1,3]</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3"/>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Get values</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u="none" strike="noStrike" kern="1200" baseline="0" dirty="0"/>
                        <a:t>&lt;</a:t>
                      </a:r>
                      <a:r>
                        <a:rPr lang="en-US" sz="1800" u="none" strike="noStrike" kern="1200" baseline="0" dirty="0" err="1"/>
                        <a:t>dict</a:t>
                      </a:r>
                      <a:r>
                        <a:rPr lang="en-US" sz="1800" u="none" strike="noStrike" kern="1200" baseline="0" dirty="0"/>
                        <a:t>&gt;.values()</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{1:2, 3:4}</a:t>
                      </a:r>
                    </a:p>
                    <a:p>
                      <a:r>
                        <a:rPr lang="en-US" sz="1800" u="none" strike="noStrike" kern="1200" baseline="0" dirty="0" err="1"/>
                        <a:t>X.values</a:t>
                      </a:r>
                      <a:r>
                        <a:rPr lang="en-US" sz="1800" u="none" strike="noStrike" kern="1200" baseline="0" dirty="0"/>
                        <a:t>()</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[2,4]</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4"/>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Delete item</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u="none" strike="noStrike" kern="1200" baseline="0" dirty="0"/>
                        <a:t>del &lt;</a:t>
                      </a:r>
                      <a:r>
                        <a:rPr lang="en-US" sz="1800" u="none" strike="noStrike" kern="1200" baseline="0" dirty="0" err="1"/>
                        <a:t>dict</a:t>
                      </a:r>
                      <a:r>
                        <a:rPr lang="en-US" sz="1800" u="none" strike="noStrike" kern="1200" baseline="0" dirty="0"/>
                        <a:t>&gt;[&lt;key&gt;]</a:t>
                      </a:r>
                      <a:endParaRPr kumimoji="0" lang="en-ZA" sz="1800" u="none" strike="noStrike" cap="none" normalizeH="0" baseline="0" dirty="0">
                        <a:ln>
                          <a:noFill/>
                        </a:ln>
                        <a:effectLst/>
                      </a:endParaRP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{1:2, 3:4}</a:t>
                      </a:r>
                    </a:p>
                    <a:p>
                      <a:r>
                        <a:rPr lang="it-IT" sz="1800" u="none" strike="noStrike" kern="1200" baseline="0" dirty="0"/>
                        <a:t>del X[3]</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X={1:2}</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5"/>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Clear dictionary</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&lt;</a:t>
                      </a:r>
                      <a:r>
                        <a:rPr lang="en-US" sz="1800" u="none" strike="noStrike" kern="1200" baseline="0" dirty="0" err="1"/>
                        <a:t>dict</a:t>
                      </a:r>
                      <a:r>
                        <a:rPr lang="en-US" sz="1800" u="none" strike="noStrike" kern="1200" baseline="0" dirty="0"/>
                        <a:t>&gt;.clear()</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 {1:2, 3:4}</a:t>
                      </a:r>
                    </a:p>
                    <a:p>
                      <a:r>
                        <a:rPr lang="en-US" sz="1800" u="none" strike="noStrike" kern="1200" baseline="0" dirty="0" err="1"/>
                        <a:t>X.clear</a:t>
                      </a:r>
                      <a:r>
                        <a:rPr lang="en-US" sz="1800" u="none" strike="noStrike" kern="1200" baseline="0" dirty="0"/>
                        <a:t>()</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X={}</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6"/>
                  </a:ext>
                </a:extLst>
              </a:tr>
              <a:tr h="1198227">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Iterate over keys</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for &lt;</a:t>
                      </a:r>
                      <a:r>
                        <a:rPr lang="en-US" sz="1800" u="none" strike="noStrike" kern="1200" baseline="0" dirty="0" err="1"/>
                        <a:t>var</a:t>
                      </a:r>
                      <a:r>
                        <a:rPr lang="en-US" sz="1800" u="none" strike="noStrike" kern="1200" baseline="0" dirty="0"/>
                        <a:t>&gt; in &lt;</a:t>
                      </a:r>
                      <a:r>
                        <a:rPr lang="en-US" sz="1800" u="none" strike="noStrike" kern="1200" baseline="0" dirty="0" err="1"/>
                        <a:t>dict</a:t>
                      </a:r>
                      <a:r>
                        <a:rPr lang="en-US" sz="1800" u="none" strike="noStrike" kern="1200" baseline="0" dirty="0"/>
                        <a:t>&gt;: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X={1:'One',2:'Two’,3:'Three'}</a:t>
                      </a:r>
                    </a:p>
                    <a:p>
                      <a:r>
                        <a:rPr lang="en-US" sz="1800" u="none" strike="noStrike" kern="1200" baseline="0" dirty="0"/>
                        <a:t>for a in X:</a:t>
                      </a:r>
                    </a:p>
                    <a:p>
                      <a:r>
                        <a:rPr lang="en-US" sz="1800" u="none" strike="noStrike" kern="1200" baseline="0" dirty="0"/>
                        <a:t>   print (X[a])</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One</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Two</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Three</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7"/>
                  </a:ext>
                </a:extLst>
              </a:tr>
            </a:tbl>
          </a:graphicData>
        </a:graphic>
      </p:graphicFrame>
      <p:sp>
        <p:nvSpPr>
          <p:cNvPr id="3" name="Title 2">
            <a:extLst>
              <a:ext uri="{FF2B5EF4-FFF2-40B4-BE49-F238E27FC236}">
                <a16:creationId xmlns:a16="http://schemas.microsoft.com/office/drawing/2014/main" id="{33B57356-6803-2A46-9368-99B6D545DB5A}"/>
              </a:ext>
            </a:extLst>
          </p:cNvPr>
          <p:cNvSpPr>
            <a:spLocks noGrp="1"/>
          </p:cNvSpPr>
          <p:nvPr>
            <p:ph type="title"/>
          </p:nvPr>
        </p:nvSpPr>
        <p:spPr>
          <a:xfrm>
            <a:off x="495300" y="179388"/>
            <a:ext cx="8907463" cy="4413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sz="3200">
                <a:effectLst>
                  <a:outerShdw blurRad="38100" dist="38100" dir="2700000" algn="tl">
                    <a:srgbClr val="C0C0C0"/>
                  </a:outerShdw>
                </a:effectLst>
              </a:rPr>
              <a:t>Common Dictionary Operations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2">
            <a:extLst>
              <a:ext uri="{FF2B5EF4-FFF2-40B4-BE49-F238E27FC236}">
                <a16:creationId xmlns:a16="http://schemas.microsoft.com/office/drawing/2014/main" id="{8B4BC119-9F61-5948-9DCC-BACA40CB5632}"/>
              </a:ext>
            </a:extLst>
          </p:cNvPr>
          <p:cNvGraphicFramePr>
            <a:graphicFrameLocks noGrp="1"/>
          </p:cNvGraphicFramePr>
          <p:nvPr>
            <p:extLst/>
          </p:nvPr>
        </p:nvGraphicFramePr>
        <p:xfrm>
          <a:off x="273050" y="765175"/>
          <a:ext cx="9634538" cy="5660804"/>
        </p:xfrm>
        <a:graphic>
          <a:graphicData uri="http://schemas.openxmlformats.org/drawingml/2006/table">
            <a:tbl>
              <a:tblPr>
                <a:tableStyleId>{3C2FFA5D-87B4-456A-9821-1D502468CF0F}</a:tableStyleId>
              </a:tblPr>
              <a:tblGrid>
                <a:gridCol w="2483905">
                  <a:extLst>
                    <a:ext uri="{9D8B030D-6E8A-4147-A177-3AD203B41FA5}">
                      <a16:colId xmlns:a16="http://schemas.microsoft.com/office/drawing/2014/main" val="20000"/>
                    </a:ext>
                  </a:extLst>
                </a:gridCol>
                <a:gridCol w="2268734">
                  <a:extLst>
                    <a:ext uri="{9D8B030D-6E8A-4147-A177-3AD203B41FA5}">
                      <a16:colId xmlns:a16="http://schemas.microsoft.com/office/drawing/2014/main" val="20001"/>
                    </a:ext>
                  </a:extLst>
                </a:gridCol>
                <a:gridCol w="3240435">
                  <a:extLst>
                    <a:ext uri="{9D8B030D-6E8A-4147-A177-3AD203B41FA5}">
                      <a16:colId xmlns:a16="http://schemas.microsoft.com/office/drawing/2014/main" val="20002"/>
                    </a:ext>
                  </a:extLst>
                </a:gridCol>
                <a:gridCol w="1641464">
                  <a:extLst>
                    <a:ext uri="{9D8B030D-6E8A-4147-A177-3AD203B41FA5}">
                      <a16:colId xmlns:a16="http://schemas.microsoft.com/office/drawing/2014/main" val="20003"/>
                    </a:ext>
                  </a:extLst>
                </a:gridCol>
              </a:tblGrid>
              <a:tr h="34317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latin typeface="Times New Roman"/>
                          <a:cs typeface="Times New Roman"/>
                        </a:rPr>
                        <a:t>Function</a:t>
                      </a:r>
                      <a:endParaRPr kumimoji="0" lang="en-ZA" sz="1800" b="1" i="0" u="none" strike="noStrike" cap="none" normalizeH="0" baseline="0" dirty="0">
                        <a:ln>
                          <a:noFill/>
                        </a:ln>
                        <a:solidFill>
                          <a:srgbClr val="000000"/>
                        </a:solidFill>
                        <a:effectLst/>
                        <a:latin typeface="Times New Roman"/>
                        <a:ea typeface="ＭＳ Ｐゴシック" charset="0"/>
                        <a:cs typeface="Times New Roman"/>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a:ln>
                            <a:noFill/>
                          </a:ln>
                          <a:effectLst/>
                          <a:latin typeface="Times New Roman"/>
                          <a:cs typeface="Times New Roman"/>
                        </a:rPr>
                        <a:t>Syntax</a:t>
                      </a:r>
                      <a:endParaRPr kumimoji="0" lang="en-ZA" sz="1800" b="1" i="0" u="none" strike="noStrike" cap="none" normalizeH="0" baseline="0">
                        <a:ln>
                          <a:noFill/>
                        </a:ln>
                        <a:solidFill>
                          <a:srgbClr val="000000"/>
                        </a:solidFill>
                        <a:effectLst/>
                        <a:latin typeface="Times New Roman"/>
                        <a:ea typeface="ＭＳ Ｐゴシック" charset="0"/>
                        <a:cs typeface="Times New Roman"/>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a:ln>
                            <a:noFill/>
                          </a:ln>
                          <a:effectLst/>
                          <a:latin typeface="Times New Roman"/>
                          <a:cs typeface="Times New Roman"/>
                        </a:rPr>
                        <a:t>Example</a:t>
                      </a:r>
                      <a:endParaRPr kumimoji="0" lang="en-ZA" sz="1800" b="1" i="0" u="none" strike="noStrike" cap="none" normalizeH="0" baseline="0" dirty="0">
                        <a:ln>
                          <a:noFill/>
                        </a:ln>
                        <a:solidFill>
                          <a:srgbClr val="000000"/>
                        </a:solidFill>
                        <a:effectLst/>
                        <a:latin typeface="Times New Roman"/>
                        <a:ea typeface="ＭＳ Ｐゴシック" charset="0"/>
                        <a:cs typeface="Times New Roman"/>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latin typeface="Times New Roman"/>
                          <a:cs typeface="Times New Roman"/>
                        </a:rPr>
                        <a:t>X</a:t>
                      </a:r>
                      <a:endParaRPr kumimoji="0" lang="en-ZA" sz="1800" b="1" i="0" u="none" strike="noStrike" cap="none" normalizeH="0" baseline="0" dirty="0">
                        <a:ln>
                          <a:noFill/>
                        </a:ln>
                        <a:solidFill>
                          <a:srgbClr val="000000"/>
                        </a:solidFill>
                        <a:effectLst/>
                        <a:latin typeface="Times New Roman"/>
                        <a:ea typeface="ＭＳ Ｐゴシック" charset="0"/>
                        <a:cs typeface="Times New Roman"/>
                      </a:endParaRPr>
                    </a:p>
                  </a:txBody>
                  <a:tcPr marL="90002" marR="90002" marT="112036" marB="46576" horzOverflow="overflow"/>
                </a:tc>
                <a:extLst>
                  <a:ext uri="{0D108BD9-81ED-4DB2-BD59-A6C34878D82A}">
                    <a16:rowId xmlns:a16="http://schemas.microsoft.com/office/drawing/2014/main" val="10000"/>
                  </a:ext>
                </a:extLst>
              </a:tr>
              <a:tr h="543983">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1" u="none" strike="noStrike" kern="1200" baseline="0" dirty="0"/>
                        <a:t>Checking for key</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&lt;key&gt; in &lt;</a:t>
                      </a:r>
                      <a:r>
                        <a:rPr lang="en-US" sz="1800" u="none" strike="noStrike" kern="1200" baseline="0" dirty="0" err="1"/>
                        <a:t>dict</a:t>
                      </a:r>
                      <a:r>
                        <a:rPr lang="en-US" sz="1800" u="none" strike="noStrike" kern="1200" baseline="0" dirty="0"/>
                        <a:t>&gt;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800" u="none" strike="noStrike" cap="none" normalizeH="0" baseline="0" dirty="0">
                          <a:ln>
                            <a:noFill/>
                          </a:ln>
                          <a:effectLst/>
                        </a:rPr>
                        <a:t>X = {1:2}</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US" sz="1800" u="none" strike="noStrike" cap="none" normalizeH="0" baseline="0" dirty="0">
                          <a:ln>
                            <a:noFill/>
                          </a:ln>
                          <a:effectLst/>
                        </a:rPr>
                        <a:t>1 in X</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True</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1"/>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1" u="none" strike="noStrike" kern="1200" baseline="0" dirty="0"/>
                        <a:t>Access dictionary item</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&lt;</a:t>
                      </a:r>
                      <a:r>
                        <a:rPr lang="en-US" sz="1800" u="none" strike="noStrike" kern="1200" baseline="0" dirty="0" err="1"/>
                        <a:t>dict</a:t>
                      </a:r>
                      <a:r>
                        <a:rPr lang="en-US" sz="1800" u="none" strike="noStrike" kern="1200" baseline="0" dirty="0"/>
                        <a:t>&gt;[&lt;key&gt;]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 {1:2, 3:4}</a:t>
                      </a:r>
                    </a:p>
                    <a:p>
                      <a:r>
                        <a:rPr lang="en-US" sz="1800" u="none" strike="noStrike" kern="1200" baseline="0" dirty="0"/>
                        <a:t>X[3]</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4</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2"/>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Get keys</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&lt;</a:t>
                      </a:r>
                      <a:r>
                        <a:rPr lang="en-US" sz="1800" u="none" strike="noStrike" kern="1200" baseline="0" dirty="0" err="1"/>
                        <a:t>dict</a:t>
                      </a:r>
                      <a:r>
                        <a:rPr lang="en-US" sz="1800" u="none" strike="noStrike" kern="1200" baseline="0" dirty="0"/>
                        <a:t>&gt;.keys()</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{1:2, 3:4}</a:t>
                      </a:r>
                    </a:p>
                    <a:p>
                      <a:r>
                        <a:rPr lang="en-US" sz="1800" u="none" strike="noStrike" kern="1200" baseline="0" dirty="0" err="1"/>
                        <a:t>X.keys</a:t>
                      </a:r>
                      <a:r>
                        <a:rPr lang="en-US" sz="1800" u="none" strike="noStrike" kern="1200" baseline="0" dirty="0"/>
                        <a:t>()</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[1,3]</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3"/>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Get values</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u="none" strike="noStrike" kern="1200" baseline="0" dirty="0"/>
                        <a:t>&lt;</a:t>
                      </a:r>
                      <a:r>
                        <a:rPr lang="en-US" sz="1800" u="none" strike="noStrike" kern="1200" baseline="0" dirty="0" err="1"/>
                        <a:t>dict</a:t>
                      </a:r>
                      <a:r>
                        <a:rPr lang="en-US" sz="1800" u="none" strike="noStrike" kern="1200" baseline="0" dirty="0"/>
                        <a:t>&gt;.values()</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{1:2, 3:4}</a:t>
                      </a:r>
                    </a:p>
                    <a:p>
                      <a:r>
                        <a:rPr lang="en-US" sz="1800" u="none" strike="noStrike" kern="1200" baseline="0" dirty="0" err="1"/>
                        <a:t>X.values</a:t>
                      </a:r>
                      <a:r>
                        <a:rPr lang="en-US" sz="1800" u="none" strike="noStrike" kern="1200" baseline="0" dirty="0"/>
                        <a:t>()</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[2,4]</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4"/>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Delete item</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1800" u="none" strike="noStrike" kern="1200" baseline="0" dirty="0"/>
                        <a:t>del &lt;</a:t>
                      </a:r>
                      <a:r>
                        <a:rPr lang="en-US" sz="1800" u="none" strike="noStrike" kern="1200" baseline="0" dirty="0" err="1"/>
                        <a:t>dict</a:t>
                      </a:r>
                      <a:r>
                        <a:rPr lang="en-US" sz="1800" u="none" strike="noStrike" kern="1200" baseline="0" dirty="0"/>
                        <a:t>&gt;[&lt;key&gt;]</a:t>
                      </a:r>
                      <a:endParaRPr kumimoji="0" lang="en-ZA" sz="1800" u="none" strike="noStrike" cap="none" normalizeH="0" baseline="0" dirty="0">
                        <a:ln>
                          <a:noFill/>
                        </a:ln>
                        <a:effectLst/>
                      </a:endParaRP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{1:2, 3:4}</a:t>
                      </a:r>
                    </a:p>
                    <a:p>
                      <a:r>
                        <a:rPr lang="it-IT" sz="1800" u="none" strike="noStrike" kern="1200" baseline="0" dirty="0"/>
                        <a:t>del X[3]</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X={1:2}</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5"/>
                  </a:ext>
                </a:extLst>
              </a:tr>
              <a:tr h="677351">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Clear dictionary</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&lt;</a:t>
                      </a:r>
                      <a:r>
                        <a:rPr lang="en-US" sz="1800" u="none" strike="noStrike" kern="1200" baseline="0" dirty="0" err="1"/>
                        <a:t>dict</a:t>
                      </a:r>
                      <a:r>
                        <a:rPr lang="en-US" sz="1800" u="none" strike="noStrike" kern="1200" baseline="0" dirty="0"/>
                        <a:t>&gt;.clear()</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 = {1:2, 3:4}</a:t>
                      </a:r>
                    </a:p>
                    <a:p>
                      <a:r>
                        <a:rPr lang="en-US" sz="1800" u="none" strike="noStrike" kern="1200" baseline="0" dirty="0" err="1"/>
                        <a:t>X.clear</a:t>
                      </a:r>
                      <a:r>
                        <a:rPr lang="en-US" sz="1800" u="none" strike="noStrike" kern="1200" baseline="0" dirty="0"/>
                        <a:t>()</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u="none" strike="noStrike" cap="none" normalizeH="0" baseline="0" dirty="0">
                          <a:ln>
                            <a:noFill/>
                          </a:ln>
                          <a:effectLst/>
                        </a:rPr>
                        <a:t>X={}</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6"/>
                  </a:ext>
                </a:extLst>
              </a:tr>
              <a:tr h="1198227">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ZA" sz="1800" b="1" u="none" strike="noStrike" cap="none" normalizeH="0" baseline="0" dirty="0">
                          <a:ln>
                            <a:noFill/>
                          </a:ln>
                          <a:effectLst/>
                        </a:rPr>
                        <a:t>Iterate over keys</a:t>
                      </a:r>
                      <a:endParaRPr kumimoji="0" lang="en-ZA" sz="1800" b="1"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u="none" strike="noStrike" kern="1200" baseline="0" dirty="0"/>
                        <a:t>for &lt;</a:t>
                      </a:r>
                      <a:r>
                        <a:rPr lang="en-US" sz="1800" u="none" strike="noStrike" kern="1200" baseline="0" dirty="0" err="1"/>
                        <a:t>var</a:t>
                      </a:r>
                      <a:r>
                        <a:rPr lang="en-US" sz="1800" u="none" strike="noStrike" kern="1200" baseline="0" dirty="0"/>
                        <a:t>&gt; in &lt;</a:t>
                      </a:r>
                      <a:r>
                        <a:rPr lang="en-US" sz="1800" u="none" strike="noStrike" kern="1200" baseline="0" dirty="0" err="1"/>
                        <a:t>dict</a:t>
                      </a:r>
                      <a:r>
                        <a:rPr lang="en-US" sz="1800" u="none" strike="noStrike" kern="1200" baseline="0" dirty="0"/>
                        <a:t>&gt;:</a:t>
                      </a:r>
                      <a:endParaRPr kumimoji="0" lang="en-ZA" sz="1800" b="0" i="0" u="none" strike="noStrike" cap="none" normalizeH="0" baseline="0" dirty="0">
                        <a:ln>
                          <a:noFill/>
                        </a:ln>
                        <a:solidFill>
                          <a:srgbClr val="000000"/>
                        </a:solidFill>
                        <a:effectLst/>
                        <a:latin typeface="Arial" charset="0"/>
                        <a:ea typeface="ＭＳ Ｐゴシック" charset="0"/>
                        <a:cs typeface="Arial" charset="0"/>
                      </a:endParaRPr>
                    </a:p>
                  </a:txBody>
                  <a:tcPr marL="90002" marR="90002" marT="112036" marB="46576" horzOverflow="overflow">
                    <a:solidFill>
                      <a:schemeClr val="bg1"/>
                    </a:solidFill>
                  </a:tcPr>
                </a:tc>
                <a:tc>
                  <a:txBody>
                    <a:bodyPr/>
                    <a:lstStyle/>
                    <a:p>
                      <a:r>
                        <a:rPr lang="en-US" sz="1800" u="none" strike="noStrike" kern="1200" baseline="0" dirty="0"/>
                        <a:t>X={1:'One',2:'Two’,3:'Three'}</a:t>
                      </a:r>
                    </a:p>
                    <a:p>
                      <a:r>
                        <a:rPr lang="en-US" sz="1800" u="none" strike="noStrike" kern="1200" baseline="0" dirty="0"/>
                        <a:t>for a in X:</a:t>
                      </a:r>
                    </a:p>
                    <a:p>
                      <a:r>
                        <a:rPr lang="en-US" sz="1800" u="none" strike="noStrike" kern="1200" baseline="0" dirty="0"/>
                        <a:t>   print (X[a])</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tc>
                  <a:txBody>
                    <a:bodyPr/>
                    <a:lstStyle/>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One</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Two</a:t>
                      </a:r>
                    </a:p>
                    <a:p>
                      <a:pPr marL="0" marR="0" lvl="0" indent="0" algn="l" defTabSz="449263" rtl="0" eaLnBrk="1" fontAlgn="base" latinLnBrk="0" hangingPunct="1">
                        <a:lnSpc>
                          <a:spcPct val="71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kumimoji="0" lang="en-ZA" sz="1800" u="none" strike="noStrike" cap="none" normalizeH="0" baseline="0" dirty="0">
                          <a:ln>
                            <a:noFill/>
                          </a:ln>
                          <a:effectLst/>
                        </a:rPr>
                        <a:t>Three</a:t>
                      </a:r>
                      <a:endParaRPr kumimoji="0" lang="en-ZA" sz="1800" b="0" i="0" u="none" strike="noStrike" cap="none" normalizeH="0" baseline="0" dirty="0">
                        <a:ln>
                          <a:noFill/>
                        </a:ln>
                        <a:solidFill>
                          <a:srgbClr val="000000"/>
                        </a:solidFill>
                        <a:effectLst/>
                        <a:latin typeface="Courier New"/>
                        <a:ea typeface="ＭＳ Ｐゴシック" charset="0"/>
                        <a:cs typeface="Courier New"/>
                      </a:endParaRPr>
                    </a:p>
                  </a:txBody>
                  <a:tcPr marL="90002" marR="90002" marT="112036" marB="46576" horzOverflow="overflow">
                    <a:solidFill>
                      <a:schemeClr val="bg1"/>
                    </a:solidFill>
                  </a:tcPr>
                </a:tc>
                <a:extLst>
                  <a:ext uri="{0D108BD9-81ED-4DB2-BD59-A6C34878D82A}">
                    <a16:rowId xmlns:a16="http://schemas.microsoft.com/office/drawing/2014/main" val="10007"/>
                  </a:ext>
                </a:extLst>
              </a:tr>
            </a:tbl>
          </a:graphicData>
        </a:graphic>
      </p:graphicFrame>
      <p:sp>
        <p:nvSpPr>
          <p:cNvPr id="3" name="Title 2">
            <a:extLst>
              <a:ext uri="{FF2B5EF4-FFF2-40B4-BE49-F238E27FC236}">
                <a16:creationId xmlns:a16="http://schemas.microsoft.com/office/drawing/2014/main" id="{33B57356-6803-2A46-9368-99B6D545DB5A}"/>
              </a:ext>
            </a:extLst>
          </p:cNvPr>
          <p:cNvSpPr>
            <a:spLocks noGrp="1"/>
          </p:cNvSpPr>
          <p:nvPr>
            <p:ph type="title"/>
          </p:nvPr>
        </p:nvSpPr>
        <p:spPr>
          <a:xfrm>
            <a:off x="495300" y="179388"/>
            <a:ext cx="8907463" cy="4413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sz="3200">
                <a:effectLst>
                  <a:outerShdw blurRad="38100" dist="38100" dir="2700000" algn="tl">
                    <a:srgbClr val="C0C0C0"/>
                  </a:outerShdw>
                </a:effectLst>
              </a:rPr>
              <a:t>Common Dictionary Operations</a:t>
            </a:r>
          </a:p>
        </p:txBody>
      </p:sp>
      <p:sp>
        <p:nvSpPr>
          <p:cNvPr id="4" name="TextBox 3">
            <a:extLst>
              <a:ext uri="{FF2B5EF4-FFF2-40B4-BE49-F238E27FC236}">
                <a16:creationId xmlns:a16="http://schemas.microsoft.com/office/drawing/2014/main" id="{E01CB09F-2174-6F4D-8267-2EFD407672F0}"/>
              </a:ext>
            </a:extLst>
          </p:cNvPr>
          <p:cNvSpPr txBox="1"/>
          <p:nvPr/>
        </p:nvSpPr>
        <p:spPr>
          <a:xfrm rot="19701982">
            <a:off x="5088309" y="1997434"/>
            <a:ext cx="4464534" cy="2384564"/>
          </a:xfrm>
          <a:prstGeom prst="rect">
            <a:avLst/>
          </a:prstGeom>
          <a:solidFill>
            <a:schemeClr val="bg1"/>
          </a:solidFill>
        </p:spPr>
        <p:txBody>
          <a:bodyPr wrap="square" rtlCol="0">
            <a:spAutoFit/>
          </a:bodyPr>
          <a:lstStyle/>
          <a:p>
            <a:endParaRPr lang="en-US" sz="2800" dirty="0">
              <a:solidFill>
                <a:srgbClr val="FF0000"/>
              </a:solidFill>
            </a:endParaRPr>
          </a:p>
          <a:p>
            <a:r>
              <a:rPr lang="en-US" sz="2800" dirty="0">
                <a:solidFill>
                  <a:srgbClr val="FF0000"/>
                </a:solidFill>
              </a:rPr>
              <a:t>Note: Dictionaries do not use append!</a:t>
            </a:r>
          </a:p>
          <a:p>
            <a:endParaRPr lang="en-US" sz="2800" dirty="0">
              <a:solidFill>
                <a:srgbClr val="FF0000"/>
              </a:solidFill>
            </a:endParaRPr>
          </a:p>
          <a:p>
            <a:r>
              <a:rPr lang="en-US" sz="2800" dirty="0">
                <a:solidFill>
                  <a:srgbClr val="FF0000"/>
                </a:solidFill>
              </a:rPr>
              <a:t> </a:t>
            </a:r>
            <a:r>
              <a:rPr lang="en-US" sz="2800" i="1" dirty="0">
                <a:solidFill>
                  <a:srgbClr val="FF0000"/>
                </a:solidFill>
              </a:rPr>
              <a:t>What do they use instead?</a:t>
            </a:r>
          </a:p>
          <a:p>
            <a:endParaRPr lang="en-US" sz="2800" dirty="0">
              <a:solidFill>
                <a:srgbClr val="FF0000"/>
              </a:solidFill>
            </a:endParaRPr>
          </a:p>
        </p:txBody>
      </p:sp>
    </p:spTree>
    <p:extLst>
      <p:ext uri="{BB962C8B-B14F-4D97-AF65-F5344CB8AC3E}">
        <p14:creationId xmlns:p14="http://schemas.microsoft.com/office/powerpoint/2010/main" val="2067102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C0DDB-9F18-E042-A477-A82DAE16E1F1}"/>
              </a:ext>
            </a:extLst>
          </p:cNvPr>
          <p:cNvSpPr>
            <a:spLocks noGrp="1"/>
          </p:cNvSpPr>
          <p:nvPr>
            <p:ph type="title"/>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a:effectLst>
                  <a:outerShdw blurRad="38100" dist="38100" dir="2700000" algn="tl">
                    <a:srgbClr val="C0C0C0"/>
                  </a:outerShdw>
                </a:effectLst>
              </a:rPr>
              <a:t>We can calculate the average</a:t>
            </a:r>
          </a:p>
        </p:txBody>
      </p:sp>
      <p:sp>
        <p:nvSpPr>
          <p:cNvPr id="3" name="Content Placeholder 2">
            <a:extLst>
              <a:ext uri="{FF2B5EF4-FFF2-40B4-BE49-F238E27FC236}">
                <a16:creationId xmlns:a16="http://schemas.microsoft.com/office/drawing/2014/main" id="{A29C63C8-8DAD-5748-8144-264C48E7176D}"/>
              </a:ext>
            </a:extLst>
          </p:cNvPr>
          <p:cNvSpPr>
            <a:spLocks noGrp="1"/>
          </p:cNvSpPr>
          <p:nvPr>
            <p:ph idx="1"/>
          </p:nvPr>
        </p:nvSpPr>
        <p:spPr>
          <a:xfrm>
            <a:off x="417291" y="2060848"/>
            <a:ext cx="6192687" cy="406214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ZA" sz="1600" dirty="0" err="1">
                <a:solidFill>
                  <a:srgbClr val="C42275"/>
                </a:solidFill>
                <a:latin typeface="Menlo" panose="020B0609030804020204" pitchFamily="49" charset="0"/>
              </a:rPr>
              <a:t>def</a:t>
            </a:r>
            <a:r>
              <a:rPr lang="en-ZA" sz="1600" dirty="0">
                <a:latin typeface="Menlo" panose="020B0609030804020204" pitchFamily="49" charset="0"/>
              </a:rPr>
              <a:t> </a:t>
            </a:r>
            <a:r>
              <a:rPr lang="en-ZA" sz="1600" dirty="0" err="1">
                <a:latin typeface="Menlo" panose="020B0609030804020204" pitchFamily="49" charset="0"/>
              </a:rPr>
              <a:t>get_values_return_ave</a:t>
            </a:r>
            <a:r>
              <a:rPr lang="en-ZA" sz="1600" dirty="0">
                <a:latin typeface="Menlo" panose="020B0609030804020204" pitchFamily="49" charset="0"/>
              </a:rPr>
              <a:t>():</a:t>
            </a:r>
          </a:p>
          <a:p>
            <a:r>
              <a:rPr lang="en-ZA" sz="1600" dirty="0">
                <a:latin typeface="Menlo" panose="020B0609030804020204" pitchFamily="49" charset="0"/>
              </a:rPr>
              <a:t>    </a:t>
            </a:r>
            <a:r>
              <a:rPr lang="en-ZA" sz="1600" dirty="0">
                <a:solidFill>
                  <a:srgbClr val="C42275"/>
                </a:solidFill>
                <a:latin typeface="Menlo" panose="020B0609030804020204" pitchFamily="49" charset="0"/>
              </a:rPr>
              <a:t>print</a:t>
            </a:r>
            <a:r>
              <a:rPr lang="en-ZA" sz="1600" dirty="0">
                <a:latin typeface="Menlo" panose="020B0609030804020204" pitchFamily="49" charset="0"/>
              </a:rPr>
              <a:t>(</a:t>
            </a:r>
            <a:r>
              <a:rPr lang="en-ZA" sz="1600" dirty="0">
                <a:solidFill>
                  <a:srgbClr val="C81B13"/>
                </a:solidFill>
                <a:latin typeface="Menlo" panose="020B0609030804020204" pitchFamily="49" charset="0"/>
              </a:rPr>
              <a:t>"Type in values one-by-one, press enter to finish."</a:t>
            </a:r>
            <a:r>
              <a:rPr lang="en-ZA" sz="1600" dirty="0">
                <a:latin typeface="Menlo" panose="020B0609030804020204" pitchFamily="49" charset="0"/>
              </a:rPr>
              <a:t>)</a:t>
            </a:r>
            <a:endParaRPr lang="en-ZA" sz="1600" dirty="0">
              <a:solidFill>
                <a:srgbClr val="C81B13"/>
              </a:solidFill>
              <a:latin typeface="Menlo" panose="020B0609030804020204" pitchFamily="49" charset="0"/>
            </a:endParaRPr>
          </a:p>
          <a:p>
            <a:r>
              <a:rPr lang="en-ZA" sz="1600" dirty="0">
                <a:latin typeface="Menlo" panose="020B0609030804020204" pitchFamily="49" charset="0"/>
              </a:rPr>
              <a:t>    </a:t>
            </a:r>
            <a:r>
              <a:rPr lang="en-ZA" sz="1600" dirty="0" err="1">
                <a:latin typeface="Menlo" panose="020B0609030804020204" pitchFamily="49" charset="0"/>
              </a:rPr>
              <a:t>i</a:t>
            </a:r>
            <a:r>
              <a:rPr lang="en-ZA" sz="1600" dirty="0">
                <a:latin typeface="Menlo" panose="020B0609030804020204" pitchFamily="49" charset="0"/>
              </a:rPr>
              <a:t>=</a:t>
            </a:r>
            <a:r>
              <a:rPr lang="en-ZA" sz="1600" dirty="0">
                <a:solidFill>
                  <a:srgbClr val="0435FF"/>
                </a:solidFill>
                <a:latin typeface="Menlo" panose="020B0609030804020204" pitchFamily="49" charset="0"/>
              </a:rPr>
              <a:t>0</a:t>
            </a:r>
            <a:endParaRPr lang="en-ZA" sz="1600" dirty="0">
              <a:latin typeface="Menlo" panose="020B0609030804020204" pitchFamily="49" charset="0"/>
            </a:endParaRPr>
          </a:p>
          <a:p>
            <a:r>
              <a:rPr lang="en-ZA" sz="1600" dirty="0">
                <a:latin typeface="Menlo" panose="020B0609030804020204" pitchFamily="49" charset="0"/>
              </a:rPr>
              <a:t>    </a:t>
            </a:r>
            <a:r>
              <a:rPr lang="en-ZA" sz="1600" dirty="0" err="1">
                <a:latin typeface="Menlo" panose="020B0609030804020204" pitchFamily="49" charset="0"/>
              </a:rPr>
              <a:t>val</a:t>
            </a:r>
            <a:r>
              <a:rPr lang="en-ZA" sz="1600" dirty="0">
                <a:latin typeface="Menlo" panose="020B0609030804020204" pitchFamily="49" charset="0"/>
              </a:rPr>
              <a:t>=input(</a:t>
            </a:r>
            <a:r>
              <a:rPr lang="en-ZA" sz="1600" dirty="0">
                <a:solidFill>
                  <a:srgbClr val="C81B13"/>
                </a:solidFill>
                <a:latin typeface="Menlo" panose="020B0609030804020204" pitchFamily="49" charset="0"/>
              </a:rPr>
              <a:t>"Enter value #"</a:t>
            </a:r>
            <a:r>
              <a:rPr lang="en-ZA" sz="1600" dirty="0">
                <a:latin typeface="Menlo" panose="020B0609030804020204" pitchFamily="49" charset="0"/>
              </a:rPr>
              <a:t>+</a:t>
            </a:r>
            <a:r>
              <a:rPr lang="en-ZA" sz="1600" dirty="0" err="1">
                <a:latin typeface="Menlo" panose="020B0609030804020204" pitchFamily="49" charset="0"/>
              </a:rPr>
              <a:t>str</a:t>
            </a:r>
            <a:r>
              <a:rPr lang="en-ZA" sz="1600" dirty="0">
                <a:latin typeface="Menlo" panose="020B0609030804020204" pitchFamily="49" charset="0"/>
              </a:rPr>
              <a:t>(</a:t>
            </a:r>
            <a:r>
              <a:rPr lang="en-ZA" sz="1600" dirty="0" err="1">
                <a:latin typeface="Menlo" panose="020B0609030804020204" pitchFamily="49" charset="0"/>
              </a:rPr>
              <a:t>i</a:t>
            </a:r>
            <a:r>
              <a:rPr lang="en-ZA" sz="1600" dirty="0">
                <a:latin typeface="Menlo" panose="020B0609030804020204" pitchFamily="49" charset="0"/>
              </a:rPr>
              <a:t>)+</a:t>
            </a:r>
            <a:r>
              <a:rPr lang="en-ZA" sz="1600" dirty="0">
                <a:solidFill>
                  <a:srgbClr val="0435FF"/>
                </a:solidFill>
                <a:latin typeface="Menlo" panose="020B0609030804020204" pitchFamily="49" charset="0"/>
              </a:rPr>
              <a:t>': '</a:t>
            </a:r>
            <a:r>
              <a:rPr lang="en-ZA" sz="1600" dirty="0">
                <a:latin typeface="Menlo" panose="020B0609030804020204" pitchFamily="49" charset="0"/>
              </a:rPr>
              <a:t>)</a:t>
            </a:r>
          </a:p>
          <a:p>
            <a:r>
              <a:rPr lang="en-ZA" sz="1600" dirty="0">
                <a:latin typeface="Menlo" panose="020B0609030804020204" pitchFamily="49" charset="0"/>
              </a:rPr>
              <a:t>    </a:t>
            </a:r>
            <a:r>
              <a:rPr lang="en-ZA" sz="1600" dirty="0" err="1">
                <a:latin typeface="Menlo" panose="020B0609030804020204" pitchFamily="49" charset="0"/>
              </a:rPr>
              <a:t>theSum,i</a:t>
            </a:r>
            <a:r>
              <a:rPr lang="en-ZA" sz="1600" dirty="0">
                <a:latin typeface="Menlo" panose="020B0609030804020204" pitchFamily="49" charset="0"/>
              </a:rPr>
              <a:t>=</a:t>
            </a:r>
            <a:r>
              <a:rPr lang="en-ZA" sz="1600" dirty="0">
                <a:solidFill>
                  <a:srgbClr val="0435FF"/>
                </a:solidFill>
                <a:latin typeface="Menlo" panose="020B0609030804020204" pitchFamily="49" charset="0"/>
              </a:rPr>
              <a:t>0</a:t>
            </a:r>
            <a:r>
              <a:rPr lang="en-ZA" sz="1600" dirty="0">
                <a:latin typeface="Menlo" panose="020B0609030804020204" pitchFamily="49" charset="0"/>
              </a:rPr>
              <a:t>,</a:t>
            </a:r>
            <a:r>
              <a:rPr lang="en-ZA" sz="1600" dirty="0">
                <a:solidFill>
                  <a:srgbClr val="0435FF"/>
                </a:solidFill>
                <a:latin typeface="Menlo" panose="020B0609030804020204" pitchFamily="49" charset="0"/>
              </a:rPr>
              <a:t>0</a:t>
            </a:r>
            <a:endParaRPr lang="en-ZA" sz="1600" dirty="0">
              <a:latin typeface="Menlo" panose="020B0609030804020204" pitchFamily="49" charset="0"/>
            </a:endParaRPr>
          </a:p>
          <a:p>
            <a:r>
              <a:rPr lang="en-ZA" sz="1600" dirty="0">
                <a:latin typeface="Menlo" panose="020B0609030804020204" pitchFamily="49" charset="0"/>
              </a:rPr>
              <a:t>    </a:t>
            </a:r>
            <a:r>
              <a:rPr lang="en-ZA" sz="1600" dirty="0">
                <a:solidFill>
                  <a:srgbClr val="C42275"/>
                </a:solidFill>
                <a:latin typeface="Menlo" panose="020B0609030804020204" pitchFamily="49" charset="0"/>
              </a:rPr>
              <a:t>while</a:t>
            </a:r>
            <a:r>
              <a:rPr lang="en-ZA" sz="1600" dirty="0">
                <a:latin typeface="Menlo" panose="020B0609030804020204" pitchFamily="49" charset="0"/>
              </a:rPr>
              <a:t> </a:t>
            </a:r>
            <a:r>
              <a:rPr lang="en-ZA" sz="1600" dirty="0" err="1">
                <a:latin typeface="Menlo" panose="020B0609030804020204" pitchFamily="49" charset="0"/>
              </a:rPr>
              <a:t>val</a:t>
            </a:r>
            <a:r>
              <a:rPr lang="en-ZA" sz="1600" dirty="0">
                <a:latin typeface="Menlo" panose="020B0609030804020204" pitchFamily="49" charset="0"/>
              </a:rPr>
              <a:t>!=</a:t>
            </a:r>
            <a:r>
              <a:rPr lang="en-ZA" sz="1600" dirty="0">
                <a:solidFill>
                  <a:srgbClr val="0435FF"/>
                </a:solidFill>
                <a:latin typeface="Menlo" panose="020B0609030804020204" pitchFamily="49" charset="0"/>
              </a:rPr>
              <a:t>''</a:t>
            </a:r>
            <a:r>
              <a:rPr lang="en-ZA" sz="1600" dirty="0">
                <a:latin typeface="Menlo" panose="020B0609030804020204" pitchFamily="49" charset="0"/>
              </a:rPr>
              <a:t>:</a:t>
            </a:r>
            <a:endParaRPr lang="en-ZA" sz="1600" dirty="0">
              <a:solidFill>
                <a:srgbClr val="1E9421"/>
              </a:solidFill>
              <a:latin typeface="Menlo" panose="020B0609030804020204" pitchFamily="49" charset="0"/>
            </a:endParaRPr>
          </a:p>
          <a:p>
            <a:r>
              <a:rPr lang="en-ZA" sz="1600" dirty="0">
                <a:latin typeface="Menlo" panose="020B0609030804020204" pitchFamily="49" charset="0"/>
              </a:rPr>
              <a:t>        </a:t>
            </a:r>
            <a:r>
              <a:rPr lang="en-ZA" sz="1600" dirty="0" err="1">
                <a:latin typeface="Menlo" panose="020B0609030804020204" pitchFamily="49" charset="0"/>
              </a:rPr>
              <a:t>i</a:t>
            </a:r>
            <a:r>
              <a:rPr lang="en-ZA" sz="1600" dirty="0">
                <a:latin typeface="Menlo" panose="020B0609030804020204" pitchFamily="49" charset="0"/>
              </a:rPr>
              <a:t>+=</a:t>
            </a:r>
            <a:r>
              <a:rPr lang="en-ZA" sz="1600" dirty="0">
                <a:solidFill>
                  <a:srgbClr val="0435FF"/>
                </a:solidFill>
                <a:latin typeface="Menlo" panose="020B0609030804020204" pitchFamily="49" charset="0"/>
              </a:rPr>
              <a:t>1</a:t>
            </a:r>
            <a:endParaRPr lang="en-ZA" sz="1600" dirty="0">
              <a:latin typeface="Menlo" panose="020B0609030804020204" pitchFamily="49" charset="0"/>
            </a:endParaRPr>
          </a:p>
          <a:p>
            <a:r>
              <a:rPr lang="en-ZA" sz="1600" dirty="0">
                <a:latin typeface="Menlo" panose="020B0609030804020204" pitchFamily="49" charset="0"/>
              </a:rPr>
              <a:t>        </a:t>
            </a:r>
            <a:r>
              <a:rPr lang="en-ZA" sz="1600" dirty="0" err="1">
                <a:latin typeface="Menlo" panose="020B0609030804020204" pitchFamily="49" charset="0"/>
              </a:rPr>
              <a:t>val</a:t>
            </a:r>
            <a:r>
              <a:rPr lang="en-ZA" sz="1600" dirty="0">
                <a:latin typeface="Menlo" panose="020B0609030804020204" pitchFamily="49" charset="0"/>
              </a:rPr>
              <a:t>=</a:t>
            </a:r>
            <a:r>
              <a:rPr lang="en-ZA" sz="1600" dirty="0" err="1">
                <a:latin typeface="Menlo" panose="020B0609030804020204" pitchFamily="49" charset="0"/>
              </a:rPr>
              <a:t>eval</a:t>
            </a:r>
            <a:r>
              <a:rPr lang="en-ZA" sz="1600" dirty="0">
                <a:latin typeface="Menlo" panose="020B0609030804020204" pitchFamily="49" charset="0"/>
              </a:rPr>
              <a:t>(</a:t>
            </a:r>
            <a:r>
              <a:rPr lang="en-ZA" sz="1600" dirty="0" err="1">
                <a:latin typeface="Menlo" panose="020B0609030804020204" pitchFamily="49" charset="0"/>
              </a:rPr>
              <a:t>val</a:t>
            </a:r>
            <a:r>
              <a:rPr lang="en-ZA" sz="1600" dirty="0">
                <a:latin typeface="Menlo" panose="020B0609030804020204" pitchFamily="49" charset="0"/>
              </a:rPr>
              <a:t>)</a:t>
            </a:r>
          </a:p>
          <a:p>
            <a:r>
              <a:rPr lang="en-ZA" sz="1600" dirty="0">
                <a:latin typeface="Menlo" panose="020B0609030804020204" pitchFamily="49" charset="0"/>
              </a:rPr>
              <a:t>        </a:t>
            </a:r>
            <a:r>
              <a:rPr lang="en-ZA" sz="1600" dirty="0" err="1">
                <a:latin typeface="Menlo" panose="020B0609030804020204" pitchFamily="49" charset="0"/>
              </a:rPr>
              <a:t>theSum</a:t>
            </a:r>
            <a:r>
              <a:rPr lang="en-ZA" sz="1600" dirty="0">
                <a:latin typeface="Menlo" panose="020B0609030804020204" pitchFamily="49" charset="0"/>
              </a:rPr>
              <a:t>+=</a:t>
            </a:r>
            <a:r>
              <a:rPr lang="en-ZA" sz="1600" dirty="0" err="1">
                <a:latin typeface="Menlo" panose="020B0609030804020204" pitchFamily="49" charset="0"/>
              </a:rPr>
              <a:t>val</a:t>
            </a:r>
            <a:endParaRPr lang="en-ZA" sz="1600" dirty="0">
              <a:latin typeface="Menlo" panose="020B0609030804020204" pitchFamily="49" charset="0"/>
            </a:endParaRPr>
          </a:p>
          <a:p>
            <a:r>
              <a:rPr lang="en-ZA" sz="1600" dirty="0">
                <a:latin typeface="Menlo" panose="020B0609030804020204" pitchFamily="49" charset="0"/>
              </a:rPr>
              <a:t>        </a:t>
            </a:r>
            <a:r>
              <a:rPr lang="en-ZA" sz="1600" dirty="0" err="1">
                <a:latin typeface="Menlo" panose="020B0609030804020204" pitchFamily="49" charset="0"/>
              </a:rPr>
              <a:t>val</a:t>
            </a:r>
            <a:r>
              <a:rPr lang="en-ZA" sz="1600" dirty="0">
                <a:latin typeface="Menlo" panose="020B0609030804020204" pitchFamily="49" charset="0"/>
              </a:rPr>
              <a:t>=input(</a:t>
            </a:r>
            <a:r>
              <a:rPr lang="en-ZA" sz="1600" dirty="0">
                <a:solidFill>
                  <a:srgbClr val="C81B13"/>
                </a:solidFill>
                <a:latin typeface="Menlo" panose="020B0609030804020204" pitchFamily="49" charset="0"/>
              </a:rPr>
              <a:t>"Enter value #"</a:t>
            </a:r>
            <a:r>
              <a:rPr lang="en-ZA" sz="1600" dirty="0">
                <a:latin typeface="Menlo" panose="020B0609030804020204" pitchFamily="49" charset="0"/>
              </a:rPr>
              <a:t>+</a:t>
            </a:r>
            <a:r>
              <a:rPr lang="en-ZA" sz="1600" dirty="0" err="1">
                <a:latin typeface="Menlo" panose="020B0609030804020204" pitchFamily="49" charset="0"/>
              </a:rPr>
              <a:t>str</a:t>
            </a:r>
            <a:r>
              <a:rPr lang="en-ZA" sz="1600" dirty="0">
                <a:latin typeface="Menlo" panose="020B0609030804020204" pitchFamily="49" charset="0"/>
              </a:rPr>
              <a:t>(</a:t>
            </a:r>
            <a:r>
              <a:rPr lang="en-ZA" sz="1600" dirty="0" err="1">
                <a:latin typeface="Menlo" panose="020B0609030804020204" pitchFamily="49" charset="0"/>
              </a:rPr>
              <a:t>i</a:t>
            </a:r>
            <a:r>
              <a:rPr lang="en-ZA" sz="1600" dirty="0">
                <a:latin typeface="Menlo" panose="020B0609030804020204" pitchFamily="49" charset="0"/>
              </a:rPr>
              <a:t>)+</a:t>
            </a:r>
            <a:r>
              <a:rPr lang="en-ZA" sz="1600" dirty="0">
                <a:solidFill>
                  <a:srgbClr val="0435FF"/>
                </a:solidFill>
                <a:latin typeface="Menlo" panose="020B0609030804020204" pitchFamily="49" charset="0"/>
              </a:rPr>
              <a:t>': '</a:t>
            </a:r>
            <a:r>
              <a:rPr lang="en-ZA" sz="1600" dirty="0">
                <a:latin typeface="Menlo" panose="020B0609030804020204" pitchFamily="49" charset="0"/>
              </a:rPr>
              <a:t>)</a:t>
            </a:r>
          </a:p>
          <a:p>
            <a:r>
              <a:rPr lang="en-ZA" sz="1600" dirty="0">
                <a:latin typeface="Menlo" panose="020B0609030804020204" pitchFamily="49" charset="0"/>
              </a:rPr>
              <a:t>    </a:t>
            </a:r>
            <a:r>
              <a:rPr lang="en-ZA" sz="1600" dirty="0">
                <a:solidFill>
                  <a:srgbClr val="C42275"/>
                </a:solidFill>
                <a:latin typeface="Menlo" panose="020B0609030804020204" pitchFamily="49" charset="0"/>
              </a:rPr>
              <a:t>return</a:t>
            </a:r>
            <a:r>
              <a:rPr lang="en-ZA" sz="1600" dirty="0">
                <a:latin typeface="Menlo" panose="020B0609030804020204" pitchFamily="49" charset="0"/>
              </a:rPr>
              <a:t> </a:t>
            </a:r>
            <a:r>
              <a:rPr lang="en-ZA" sz="1600" dirty="0" err="1">
                <a:latin typeface="Menlo" panose="020B0609030804020204" pitchFamily="49" charset="0"/>
              </a:rPr>
              <a:t>theSum</a:t>
            </a:r>
            <a:r>
              <a:rPr lang="en-ZA" sz="1600" dirty="0">
                <a:latin typeface="Menlo" panose="020B0609030804020204" pitchFamily="49" charset="0"/>
              </a:rPr>
              <a:t>/</a:t>
            </a:r>
            <a:r>
              <a:rPr lang="en-ZA" sz="1600" dirty="0" err="1">
                <a:latin typeface="Menlo" panose="020B0609030804020204" pitchFamily="49" charset="0"/>
              </a:rPr>
              <a:t>i</a:t>
            </a:r>
            <a:r>
              <a:rPr lang="en-ZA" sz="1600" dirty="0">
                <a:latin typeface="Menlo" panose="020B0609030804020204" pitchFamily="49" charset="0"/>
              </a:rPr>
              <a:t>   </a:t>
            </a:r>
          </a:p>
          <a:p>
            <a:r>
              <a:rPr lang="en-ZA" sz="1600" dirty="0">
                <a:latin typeface="Menlo" panose="020B0609030804020204" pitchFamily="49" charset="0"/>
              </a:rPr>
              <a:t>    </a:t>
            </a:r>
          </a:p>
          <a:p>
            <a:endParaRPr lang="en-US" altLang="en-US" dirty="0"/>
          </a:p>
        </p:txBody>
      </p:sp>
      <p:sp>
        <p:nvSpPr>
          <p:cNvPr id="5" name="Content Placeholder 2">
            <a:extLst>
              <a:ext uri="{FF2B5EF4-FFF2-40B4-BE49-F238E27FC236}">
                <a16:creationId xmlns:a16="http://schemas.microsoft.com/office/drawing/2014/main" id="{CA054857-D563-494C-84D8-FDD0899E0FF9}"/>
              </a:ext>
            </a:extLst>
          </p:cNvPr>
          <p:cNvSpPr txBox="1">
            <a:spLocks/>
          </p:cNvSpPr>
          <p:nvPr/>
        </p:nvSpPr>
        <p:spPr bwMode="auto">
          <a:xfrm>
            <a:off x="495300" y="1196975"/>
            <a:ext cx="8907463" cy="64784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57384" rIns="90000" bIns="46800" numCol="1" anchor="t" anchorCtr="0" compatLnSpc="1">
            <a:prstTxWarp prst="textNoShape">
              <a:avLst/>
            </a:prstTxWarp>
          </a:bodyPr>
          <a:lstStyle>
            <a:lvl1pPr marL="342900" indent="-342900" algn="l" defTabSz="449263" rtl="0" eaLnBrk="0" fontAlgn="base" hangingPunct="0">
              <a:lnSpc>
                <a:spcPct val="97000"/>
              </a:lnSpc>
              <a:spcBef>
                <a:spcPts val="700"/>
              </a:spcBef>
              <a:spcAft>
                <a:spcPct val="0"/>
              </a:spcAft>
              <a:buClr>
                <a:srgbClr val="000000"/>
              </a:buClr>
              <a:buSzPct val="100000"/>
              <a:buFont typeface="Times New Roman" panose="02020603050405020304" pitchFamily="18" charset="0"/>
              <a:defRPr sz="2800">
                <a:solidFill>
                  <a:srgbClr val="000000"/>
                </a:solidFill>
                <a:latin typeface="+mn-lt"/>
                <a:ea typeface="+mn-ea"/>
                <a:cs typeface="+mn-cs"/>
              </a:defRPr>
            </a:lvl1pPr>
            <a:lvl2pPr marL="742950" indent="-285750" algn="l" defTabSz="449263" rtl="0" eaLnBrk="0" fontAlgn="base" hangingPunct="0">
              <a:lnSpc>
                <a:spcPct val="97000"/>
              </a:lnSpc>
              <a:spcBef>
                <a:spcPts val="600"/>
              </a:spcBef>
              <a:spcAft>
                <a:spcPct val="0"/>
              </a:spcAft>
              <a:buClr>
                <a:srgbClr val="000000"/>
              </a:buClr>
              <a:buSzPct val="100000"/>
              <a:buFont typeface="Times New Roman" panose="02020603050405020304" pitchFamily="18" charset="0"/>
              <a:defRPr sz="2400">
                <a:solidFill>
                  <a:srgbClr val="000000"/>
                </a:solidFill>
                <a:latin typeface="+mn-lt"/>
                <a:ea typeface="+mn-ea"/>
                <a:cs typeface="+mn-cs"/>
              </a:defRPr>
            </a:lvl2pPr>
            <a:lvl3pPr marL="1143000" indent="-228600" algn="l" defTabSz="449263" rtl="0" eaLnBrk="0" fontAlgn="base" hangingPunct="0">
              <a:lnSpc>
                <a:spcPct val="97000"/>
              </a:lnSpc>
              <a:spcBef>
                <a:spcPts val="500"/>
              </a:spcBef>
              <a:spcAft>
                <a:spcPct val="0"/>
              </a:spcAft>
              <a:buClr>
                <a:srgbClr val="000000"/>
              </a:buClr>
              <a:buSzPct val="100000"/>
              <a:buFont typeface="Times New Roman" panose="02020603050405020304" pitchFamily="18" charset="0"/>
              <a:defRPr sz="2000">
                <a:solidFill>
                  <a:srgbClr val="000000"/>
                </a:solidFill>
                <a:latin typeface="+mn-lt"/>
                <a:ea typeface="+mn-ea"/>
                <a:cs typeface="+mn-cs"/>
              </a:defRPr>
            </a:lvl3pPr>
            <a:lvl4pPr marL="16002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4pPr>
            <a:lvl5pPr marL="20574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5pPr>
            <a:lvl6pPr marL="25146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6pPr>
            <a:lvl7pPr marL="29718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7pPr>
            <a:lvl8pPr marL="34290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8pPr>
            <a:lvl9pPr marL="38862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9pPr>
          </a:lstStyle>
          <a:p>
            <a:r>
              <a:rPr lang="en-US" altLang="en-US" kern="0" dirty="0"/>
              <a:t>module: 1skeleton_median_std_dev.py</a:t>
            </a:r>
          </a:p>
        </p:txBody>
      </p:sp>
      <p:sp>
        <p:nvSpPr>
          <p:cNvPr id="6" name="Content Placeholder 2">
            <a:extLst>
              <a:ext uri="{FF2B5EF4-FFF2-40B4-BE49-F238E27FC236}">
                <a16:creationId xmlns:a16="http://schemas.microsoft.com/office/drawing/2014/main" id="{115EC943-7F2A-184A-B166-D06B2AC41C72}"/>
              </a:ext>
            </a:extLst>
          </p:cNvPr>
          <p:cNvSpPr txBox="1">
            <a:spLocks/>
          </p:cNvSpPr>
          <p:nvPr/>
        </p:nvSpPr>
        <p:spPr bwMode="auto">
          <a:xfrm>
            <a:off x="6609978" y="1628800"/>
            <a:ext cx="3225602" cy="4104455"/>
          </a:xfrm>
          <a:prstGeom prst="rect">
            <a:avLst/>
          </a:prstGeom>
          <a:solidFill>
            <a:schemeClr val="bg2">
              <a:lumMod val="20000"/>
              <a:lumOff val="80000"/>
              <a:alpha val="49000"/>
            </a:schemeClr>
          </a:solid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57384" rIns="90000" bIns="46800" numCol="1" anchor="t" anchorCtr="0" compatLnSpc="1">
            <a:prstTxWarp prst="textNoShape">
              <a:avLst/>
            </a:prstTxWarp>
          </a:bodyPr>
          <a:lstStyle>
            <a:lvl1pPr marL="342900" indent="-342900" algn="l" defTabSz="449263" rtl="0" eaLnBrk="0" fontAlgn="base" hangingPunct="0">
              <a:lnSpc>
                <a:spcPct val="97000"/>
              </a:lnSpc>
              <a:spcBef>
                <a:spcPts val="700"/>
              </a:spcBef>
              <a:spcAft>
                <a:spcPct val="0"/>
              </a:spcAft>
              <a:buClr>
                <a:srgbClr val="000000"/>
              </a:buClr>
              <a:buSzPct val="100000"/>
              <a:buFont typeface="Times New Roman" panose="02020603050405020304" pitchFamily="18" charset="0"/>
              <a:defRPr sz="2800">
                <a:solidFill>
                  <a:srgbClr val="000000"/>
                </a:solidFill>
                <a:latin typeface="+mn-lt"/>
                <a:ea typeface="+mn-ea"/>
                <a:cs typeface="+mn-cs"/>
              </a:defRPr>
            </a:lvl1pPr>
            <a:lvl2pPr marL="742950" indent="-285750" algn="l" defTabSz="449263" rtl="0" eaLnBrk="0" fontAlgn="base" hangingPunct="0">
              <a:lnSpc>
                <a:spcPct val="97000"/>
              </a:lnSpc>
              <a:spcBef>
                <a:spcPts val="600"/>
              </a:spcBef>
              <a:spcAft>
                <a:spcPct val="0"/>
              </a:spcAft>
              <a:buClr>
                <a:srgbClr val="000000"/>
              </a:buClr>
              <a:buSzPct val="100000"/>
              <a:buFont typeface="Times New Roman" panose="02020603050405020304" pitchFamily="18" charset="0"/>
              <a:defRPr sz="2400">
                <a:solidFill>
                  <a:srgbClr val="000000"/>
                </a:solidFill>
                <a:latin typeface="+mn-lt"/>
                <a:ea typeface="+mn-ea"/>
                <a:cs typeface="+mn-cs"/>
              </a:defRPr>
            </a:lvl2pPr>
            <a:lvl3pPr marL="1143000" indent="-228600" algn="l" defTabSz="449263" rtl="0" eaLnBrk="0" fontAlgn="base" hangingPunct="0">
              <a:lnSpc>
                <a:spcPct val="97000"/>
              </a:lnSpc>
              <a:spcBef>
                <a:spcPts val="500"/>
              </a:spcBef>
              <a:spcAft>
                <a:spcPct val="0"/>
              </a:spcAft>
              <a:buClr>
                <a:srgbClr val="000000"/>
              </a:buClr>
              <a:buSzPct val="100000"/>
              <a:buFont typeface="Times New Roman" panose="02020603050405020304" pitchFamily="18" charset="0"/>
              <a:defRPr sz="2000">
                <a:solidFill>
                  <a:srgbClr val="000000"/>
                </a:solidFill>
                <a:latin typeface="+mn-lt"/>
                <a:ea typeface="+mn-ea"/>
                <a:cs typeface="+mn-cs"/>
              </a:defRPr>
            </a:lvl3pPr>
            <a:lvl4pPr marL="16002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4pPr>
            <a:lvl5pPr marL="2057400" indent="-228600" algn="l" defTabSz="449263" rtl="0" eaLnBrk="0" fontAlgn="base" hangingPunct="0">
              <a:lnSpc>
                <a:spcPct val="97000"/>
              </a:lnSpc>
              <a:spcBef>
                <a:spcPts val="450"/>
              </a:spcBef>
              <a:spcAft>
                <a:spcPct val="0"/>
              </a:spcAft>
              <a:buClr>
                <a:srgbClr val="000000"/>
              </a:buClr>
              <a:buSzPct val="100000"/>
              <a:buFont typeface="Times New Roman" panose="02020603050405020304" pitchFamily="18" charset="0"/>
              <a:defRPr>
                <a:solidFill>
                  <a:srgbClr val="000000"/>
                </a:solidFill>
                <a:latin typeface="+mn-lt"/>
                <a:ea typeface="+mn-ea"/>
                <a:cs typeface="+mn-cs"/>
              </a:defRPr>
            </a:lvl5pPr>
            <a:lvl6pPr marL="25146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6pPr>
            <a:lvl7pPr marL="29718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7pPr>
            <a:lvl8pPr marL="34290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8pPr>
            <a:lvl9pPr marL="3886200" indent="-228600" algn="l" defTabSz="449263" rtl="0" fontAlgn="base">
              <a:lnSpc>
                <a:spcPct val="97000"/>
              </a:lnSpc>
              <a:spcBef>
                <a:spcPts val="450"/>
              </a:spcBef>
              <a:spcAft>
                <a:spcPct val="0"/>
              </a:spcAft>
              <a:buClr>
                <a:srgbClr val="000000"/>
              </a:buClr>
              <a:buSzPct val="100000"/>
              <a:buFont typeface="Times New Roman" charset="0"/>
              <a:defRPr>
                <a:solidFill>
                  <a:srgbClr val="000000"/>
                </a:solidFill>
                <a:latin typeface="+mn-lt"/>
                <a:ea typeface="+mn-ea"/>
                <a:cs typeface="+mn-cs"/>
              </a:defRPr>
            </a:lvl9pPr>
          </a:lstStyle>
          <a:p>
            <a:pPr>
              <a:buFont typeface="Times New Roman" charset="0"/>
              <a:buNone/>
              <a:defRPr/>
            </a:pPr>
            <a:r>
              <a:rPr lang="en-US" kern="0" dirty="0">
                <a:effectLst>
                  <a:glow rad="63500">
                    <a:schemeClr val="accent3">
                      <a:satMod val="175000"/>
                      <a:alpha val="40000"/>
                    </a:schemeClr>
                  </a:glow>
                </a:effectLst>
              </a:rPr>
              <a:t>Checkpoint : </a:t>
            </a:r>
          </a:p>
          <a:p>
            <a:pPr>
              <a:buFont typeface="Times New Roman" charset="0"/>
              <a:buNone/>
              <a:defRPr/>
            </a:pPr>
            <a:r>
              <a:rPr lang="en-US" sz="1800" kern="0" dirty="0"/>
              <a:t>What would be a good testing strategy for </a:t>
            </a:r>
            <a:r>
              <a:rPr lang="en-ZA" sz="1400" dirty="0" err="1">
                <a:latin typeface="Menlo" panose="020B0609030804020204" pitchFamily="49" charset="0"/>
              </a:rPr>
              <a:t>get_values_return_ave</a:t>
            </a:r>
            <a:r>
              <a:rPr lang="en-ZA" sz="1400" dirty="0">
                <a:latin typeface="Menlo" panose="020B0609030804020204" pitchFamily="49" charset="0"/>
              </a:rPr>
              <a:t>()</a:t>
            </a:r>
            <a:r>
              <a:rPr lang="en-US" sz="1800" kern="0" dirty="0"/>
              <a:t>?</a:t>
            </a:r>
          </a:p>
          <a:p>
            <a:pPr>
              <a:buFont typeface="Times New Roman" charset="0"/>
              <a:buNone/>
              <a:defRPr/>
            </a:pPr>
            <a:r>
              <a:rPr lang="en-US" sz="1800" kern="0" dirty="0"/>
              <a:t>Give a minimal set of  input values  that comprise a  complete </a:t>
            </a:r>
            <a:r>
              <a:rPr lang="en-US" sz="1800" b="1" kern="0" dirty="0"/>
              <a:t>statement test of this function.</a:t>
            </a:r>
            <a:endParaRPr lang="en-US" sz="1800" kern="0" dirty="0"/>
          </a:p>
          <a:p>
            <a:pPr>
              <a:buFont typeface="Times New Roman" charset="0"/>
              <a:buNone/>
              <a:defRPr/>
            </a:pPr>
            <a:r>
              <a:rPr lang="en-US" sz="1800" kern="0" dirty="0"/>
              <a:t>Give a minimal set of  input values  that comprise a  </a:t>
            </a:r>
            <a:r>
              <a:rPr lang="en-US" sz="1800" kern="0" dirty="0" err="1"/>
              <a:t>complet</a:t>
            </a:r>
            <a:r>
              <a:rPr lang="en-US" sz="1800" kern="0" dirty="0"/>
              <a:t> </a:t>
            </a:r>
            <a:r>
              <a:rPr lang="en-US" sz="1800" b="1" kern="0" dirty="0"/>
              <a:t>path test of this function.</a:t>
            </a:r>
            <a:endParaRPr lang="en-US" sz="1800" kern="0" dirty="0"/>
          </a:p>
        </p:txBody>
      </p:sp>
    </p:spTree>
    <p:extLst>
      <p:ext uri="{BB962C8B-B14F-4D97-AF65-F5344CB8AC3E}">
        <p14:creationId xmlns:p14="http://schemas.microsoft.com/office/powerpoint/2010/main" val="27453429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a:extLst>
              <a:ext uri="{FF2B5EF4-FFF2-40B4-BE49-F238E27FC236}">
                <a16:creationId xmlns:a16="http://schemas.microsoft.com/office/drawing/2014/main" id="{096EC901-32B1-0045-8861-908FE08C55FB}"/>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Problem</a:t>
            </a:r>
          </a:p>
        </p:txBody>
      </p:sp>
      <p:sp>
        <p:nvSpPr>
          <p:cNvPr id="25602" name="Rectangle 2">
            <a:extLst>
              <a:ext uri="{FF2B5EF4-FFF2-40B4-BE49-F238E27FC236}">
                <a16:creationId xmlns:a16="http://schemas.microsoft.com/office/drawing/2014/main" id="{83AA3B1B-74F2-B940-907B-E22D3CF92BC9}"/>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334963" indent="-334963">
              <a:lnSpc>
                <a:spcPct val="93000"/>
              </a:lnSpc>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Count the number of times each unique word occurs in some text.  E.g.</a:t>
            </a:r>
          </a:p>
          <a:p>
            <a:pPr marL="334963" indent="-334963">
              <a:lnSpc>
                <a:spcPct val="93000"/>
              </a:lnSpc>
              <a:buClr>
                <a:srgbClr val="6666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dirty="0"/>
          </a:p>
          <a:p>
            <a:pPr marL="334963" indent="-334963">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i="1" dirty="0"/>
              <a:t>It was a bright cold day in April, and the clocks were striking thirteen. </a:t>
            </a:r>
            <a:r>
              <a:rPr lang="en-ZA" altLang="en-US" i="1"/>
              <a:t>Winston Smith, his chin nuzzled into his breast in an effort to escape the vile wind, slipped quickly through the glass doors of Victory Mansions, though not quickly enough to prevent a swirl of gritty dust from entering along with him.</a:t>
            </a:r>
          </a:p>
          <a:p>
            <a:pPr marL="334963" indent="-334963">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dirty="0"/>
          </a:p>
          <a:p>
            <a:pPr marL="334963" indent="-334963">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alt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8D6B7-9544-0A48-92CB-63BB3AA60AE9}"/>
              </a:ext>
            </a:extLst>
          </p:cNvPr>
          <p:cNvSpPr>
            <a:spLocks noGrp="1"/>
          </p:cNvSpPr>
          <p:nvPr>
            <p:ph type="title"/>
          </p:nvPr>
        </p:nvSpPr>
        <p:spPr>
          <a:xfrm>
            <a:off x="495300" y="179388"/>
            <a:ext cx="8907463" cy="945356"/>
          </a:xfrm>
        </p:spPr>
        <p:txBody>
          <a:bodyPr/>
          <a:lstStyle/>
          <a:p>
            <a:r>
              <a:rPr lang="en-US" sz="3600" dirty="0"/>
              <a:t>Important difference: lists vs </a:t>
            </a:r>
            <a:r>
              <a:rPr lang="en-US" sz="3600" dirty="0" err="1"/>
              <a:t>dict</a:t>
            </a:r>
            <a:endParaRPr lang="en-US" sz="3600" dirty="0"/>
          </a:p>
        </p:txBody>
      </p:sp>
      <p:sp>
        <p:nvSpPr>
          <p:cNvPr id="3" name="Content Placeholder 2">
            <a:extLst>
              <a:ext uri="{FF2B5EF4-FFF2-40B4-BE49-F238E27FC236}">
                <a16:creationId xmlns:a16="http://schemas.microsoft.com/office/drawing/2014/main" id="{4AED932A-FDE9-FA4B-8FFB-0DE5E4594CD2}"/>
              </a:ext>
            </a:extLst>
          </p:cNvPr>
          <p:cNvSpPr>
            <a:spLocks noGrp="1"/>
          </p:cNvSpPr>
          <p:nvPr>
            <p:ph idx="1"/>
          </p:nvPr>
        </p:nvSpPr>
        <p:spPr>
          <a:xfrm>
            <a:off x="495300" y="1772816"/>
            <a:ext cx="8907463" cy="4350172"/>
          </a:xfrm>
        </p:spPr>
        <p:txBody>
          <a:bodyPr/>
          <a:lstStyle/>
          <a:p>
            <a:r>
              <a:rPr lang="en-ZA" dirty="0"/>
              <a:t>Unlike Python lists, the key and value pairs in </a:t>
            </a:r>
            <a:r>
              <a:rPr lang="en-ZA" dirty="0" err="1"/>
              <a:t>dict</a:t>
            </a:r>
            <a:r>
              <a:rPr lang="en-ZA" dirty="0"/>
              <a:t> objects are not in any particular order.</a:t>
            </a:r>
          </a:p>
          <a:p>
            <a:pPr marL="457200" indent="-457200">
              <a:buFont typeface="Arial" panose="020B0604020202020204" pitchFamily="34" charset="0"/>
              <a:buChar char="•"/>
            </a:pPr>
            <a:r>
              <a:rPr lang="en-ZA" dirty="0"/>
              <a:t>No sort() function for dictionaries</a:t>
            </a:r>
          </a:p>
          <a:p>
            <a:pPr marL="857250" lvl="1" indent="-457200">
              <a:buFont typeface="Arial" panose="020B0604020202020204" pitchFamily="34" charset="0"/>
              <a:buChar char="•"/>
            </a:pPr>
            <a:r>
              <a:rPr lang="en-ZA" dirty="0"/>
              <a:t>Use Python's built-in </a:t>
            </a:r>
            <a:r>
              <a:rPr lang="en-ZA" i="1" dirty="0"/>
              <a:t>sorted</a:t>
            </a:r>
            <a:r>
              <a:rPr lang="en-ZA" dirty="0"/>
              <a:t> method (can also use on lists if you don’t want to change the original)</a:t>
            </a:r>
          </a:p>
          <a:p>
            <a:pPr marL="457200" indent="-457200">
              <a:buFont typeface="Arial" panose="020B0604020202020204" pitchFamily="34" charset="0"/>
              <a:buChar char="•"/>
            </a:pPr>
            <a:r>
              <a:rPr lang="en-ZA" dirty="0"/>
              <a:t>No “append” function </a:t>
            </a:r>
          </a:p>
          <a:p>
            <a:pPr marL="457200" indent="-457200">
              <a:buFont typeface="Arial" panose="020B0604020202020204" pitchFamily="34" charset="0"/>
              <a:buChar char="•"/>
            </a:pPr>
            <a:endParaRPr lang="en-ZA" dirty="0"/>
          </a:p>
          <a:p>
            <a:pPr marL="457200" indent="-457200">
              <a:buFont typeface="Arial" panose="020B0604020202020204" pitchFamily="34" charset="0"/>
              <a:buChar char="•"/>
            </a:pPr>
            <a:endParaRPr lang="en-ZA" dirty="0"/>
          </a:p>
          <a:p>
            <a:endParaRPr lang="en-US" dirty="0"/>
          </a:p>
        </p:txBody>
      </p:sp>
    </p:spTree>
    <p:extLst>
      <p:ext uri="{BB962C8B-B14F-4D97-AF65-F5344CB8AC3E}">
        <p14:creationId xmlns:p14="http://schemas.microsoft.com/office/powerpoint/2010/main" val="15813124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a:extLst>
              <a:ext uri="{FF2B5EF4-FFF2-40B4-BE49-F238E27FC236}">
                <a16:creationId xmlns:a16="http://schemas.microsoft.com/office/drawing/2014/main" id="{B37BC3EE-DD65-D64E-AEB7-56290544E512}"/>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Generic structures</a:t>
            </a:r>
          </a:p>
        </p:txBody>
      </p:sp>
      <p:sp>
        <p:nvSpPr>
          <p:cNvPr id="28674" name="Rectangle 2">
            <a:extLst>
              <a:ext uri="{FF2B5EF4-FFF2-40B4-BE49-F238E27FC236}">
                <a16:creationId xmlns:a16="http://schemas.microsoft.com/office/drawing/2014/main" id="{866CB4CF-C42E-1642-82D3-DBE5756F876D}"/>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Every data structure is generic. So just as it is possible to have n-dimensional lists, you can have dictionaries of lists, list of dictionaries, etc.</a:t>
            </a:r>
          </a:p>
          <a:p>
            <a:pPr marL="334963" indent="-334963">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latin typeface="FreeMono" charset="0"/>
            </a:endParaRPr>
          </a:p>
          <a:p>
            <a:pPr marL="334963" indent="-334963">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Courier New"/>
                <a:cs typeface="Courier New"/>
              </a:rPr>
              <a:t>D = {'kayleigh':[12,23,31], '</a:t>
            </a:r>
            <a:r>
              <a:rPr lang="en-ZA" dirty="0" err="1">
                <a:latin typeface="Courier New"/>
                <a:cs typeface="Courier New"/>
              </a:rPr>
              <a:t>callum</a:t>
            </a:r>
            <a:r>
              <a:rPr lang="en-ZA" dirty="0">
                <a:latin typeface="Courier New"/>
                <a:cs typeface="Courier New"/>
              </a:rPr>
              <a:t>':[45,54,55]}</a:t>
            </a:r>
          </a:p>
          <a:p>
            <a:pPr marL="334963" indent="-334963">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latin typeface="Courier New"/>
              <a:cs typeface="Courier New"/>
            </a:endParaRPr>
          </a:p>
          <a:p>
            <a:pPr marL="334963" indent="-334963">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Courier New"/>
                <a:cs typeface="Courier New"/>
              </a:rPr>
              <a:t>E = [{'name':'palesa','year':1},</a:t>
            </a:r>
          </a:p>
          <a:p>
            <a:pPr marL="334963" indent="-334963">
              <a:lnSpc>
                <a:spcPct val="98000"/>
              </a:lnSpc>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latin typeface="Courier New"/>
                <a:cs typeface="Courier New"/>
              </a:rPr>
              <a:t>{'name':'luqmaan','year':1}]</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06708-9FDE-2D40-9BF9-E30F44BF0037}"/>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a:effectLst>
                  <a:outerShdw blurRad="38100" dist="38100" dir="2700000" algn="tl">
                    <a:srgbClr val="C0C0C0"/>
                  </a:outerShdw>
                </a:effectLst>
              </a:rPr>
              <a:t>Checkpoint</a:t>
            </a:r>
          </a:p>
        </p:txBody>
      </p:sp>
      <p:sp>
        <p:nvSpPr>
          <p:cNvPr id="3" name="Content Placeholder 2">
            <a:extLst>
              <a:ext uri="{FF2B5EF4-FFF2-40B4-BE49-F238E27FC236}">
                <a16:creationId xmlns:a16="http://schemas.microsoft.com/office/drawing/2014/main" id="{F9BAB2B2-8596-7E45-9241-F4960343F2F9}"/>
              </a:ext>
            </a:extLst>
          </p:cNvPr>
          <p:cNvSpPr>
            <a:spLocks noGrp="1"/>
          </p:cNvSpPr>
          <p:nvPr>
            <p:ph idx="1"/>
          </p:nvPr>
        </p:nvSpPr>
        <p:spPr>
          <a:xfrm>
            <a:off x="1330688" y="1615189"/>
            <a:ext cx="7309426" cy="4329409"/>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b="1" dirty="0"/>
              <a:t>Write</a:t>
            </a:r>
            <a:r>
              <a:rPr lang="en-US" dirty="0"/>
              <a:t> the code for a function </a:t>
            </a:r>
          </a:p>
          <a:p>
            <a:pPr algn="ctr">
              <a:buFont typeface="Times New Roman" charset="0"/>
              <a:buNone/>
              <a:defRPr/>
            </a:pPr>
            <a:r>
              <a:rPr lang="en-US" dirty="0">
                <a:latin typeface="Courier New" panose="02070309020205020404" pitchFamily="49" charset="0"/>
                <a:cs typeface="Courier New" panose="02070309020205020404" pitchFamily="49" charset="0"/>
              </a:rPr>
              <a:t>Enigma(</a:t>
            </a:r>
            <a:r>
              <a:rPr lang="en-US" dirty="0" err="1">
                <a:latin typeface="Courier New" panose="02070309020205020404" pitchFamily="49" charset="0"/>
                <a:cs typeface="Courier New" panose="02070309020205020404" pitchFamily="49" charset="0"/>
              </a:rPr>
              <a:t>lst</a:t>
            </a:r>
            <a:r>
              <a:rPr lang="en-US" dirty="0">
                <a:latin typeface="Courier New" panose="02070309020205020404" pitchFamily="49" charset="0"/>
                <a:cs typeface="Courier New" panose="02070309020205020404" pitchFamily="49" charset="0"/>
              </a:rPr>
              <a:t>, item) </a:t>
            </a:r>
          </a:p>
          <a:p>
            <a:pPr>
              <a:buFont typeface="Times New Roman" charset="0"/>
              <a:buNone/>
              <a:defRPr/>
            </a:pPr>
            <a:r>
              <a:rPr lang="en-US" dirty="0"/>
              <a:t>so that it works as follows. </a:t>
            </a:r>
          </a:p>
          <a:p>
            <a:pPr>
              <a:buFont typeface="Times New Roman" charset="0"/>
              <a:buNone/>
              <a:defRPr/>
            </a:pPr>
            <a:r>
              <a:rPr lang="en-US" dirty="0"/>
              <a:t>This function should return True if every element in </a:t>
            </a:r>
            <a:r>
              <a:rPr lang="en-US" dirty="0" err="1">
                <a:latin typeface="Courier New" panose="02070309020205020404" pitchFamily="49" charset="0"/>
                <a:cs typeface="Courier New" panose="02070309020205020404" pitchFamily="49" charset="0"/>
              </a:rPr>
              <a:t>lst</a:t>
            </a:r>
            <a:r>
              <a:rPr lang="en-US" dirty="0"/>
              <a:t> is greater than </a:t>
            </a:r>
            <a:r>
              <a:rPr lang="en-US" dirty="0">
                <a:latin typeface="Courier New" panose="02070309020205020404" pitchFamily="49" charset="0"/>
                <a:cs typeface="Courier New" panose="02070309020205020404" pitchFamily="49" charset="0"/>
              </a:rPr>
              <a:t>item</a:t>
            </a:r>
            <a:r>
              <a:rPr lang="en-US" dirty="0"/>
              <a:t>.</a:t>
            </a:r>
          </a:p>
          <a:p>
            <a:pPr>
              <a:buFont typeface="Times New Roman" charset="0"/>
              <a:buNone/>
              <a:defRPr/>
            </a:pPr>
            <a:r>
              <a:rPr lang="en-US" dirty="0"/>
              <a:t> For example (in the Python3 interpreter):</a:t>
            </a:r>
          </a:p>
          <a:p>
            <a:pPr>
              <a:buFont typeface="Times New Roman" charset="0"/>
              <a:buNone/>
              <a:defRPr/>
            </a:pPr>
            <a:r>
              <a:rPr lang="en-US" sz="1625" dirty="0">
                <a:latin typeface="Courier"/>
                <a:cs typeface="Courier"/>
              </a:rPr>
              <a:t>&gt;&gt;&gt;Enigma(["</a:t>
            </a:r>
            <a:r>
              <a:rPr lang="en-US" sz="1625" dirty="0" err="1">
                <a:latin typeface="Courier"/>
                <a:cs typeface="Courier"/>
              </a:rPr>
              <a:t>buffalo","zebra","goldfish</a:t>
            </a:r>
            <a:r>
              <a:rPr lang="en-US" sz="1625" dirty="0">
                <a:latin typeface="Courier"/>
                <a:cs typeface="Courier"/>
              </a:rPr>
              <a:t>"],"aardvark")</a:t>
            </a:r>
          </a:p>
          <a:p>
            <a:pPr>
              <a:buFont typeface="Times New Roman" charset="0"/>
              <a:buNone/>
              <a:defRPr/>
            </a:pPr>
            <a:r>
              <a:rPr lang="en-US" sz="1625" dirty="0">
                <a:latin typeface="Courier"/>
                <a:cs typeface="Courier"/>
              </a:rPr>
              <a:t>True</a:t>
            </a:r>
          </a:p>
          <a:p>
            <a:pPr>
              <a:buFont typeface="Times New Roman" charset="0"/>
              <a:buNone/>
              <a:defRPr/>
            </a:pPr>
            <a:r>
              <a:rPr lang="en-US" sz="1625" dirty="0">
                <a:latin typeface="Courier"/>
                <a:cs typeface="Courier"/>
              </a:rPr>
              <a:t>&gt;&gt;&gt;Enigma([1,2,3,1,5,6],3)</a:t>
            </a:r>
          </a:p>
          <a:p>
            <a:pPr>
              <a:buFont typeface="Times New Roman" charset="0"/>
              <a:buNone/>
              <a:defRPr/>
            </a:pPr>
            <a:r>
              <a:rPr lang="en-US" sz="1625" dirty="0">
                <a:latin typeface="Courier"/>
                <a:cs typeface="Courier"/>
              </a:rPr>
              <a:t>False</a:t>
            </a:r>
          </a:p>
        </p:txBody>
      </p:sp>
    </p:spTree>
    <p:extLst>
      <p:ext uri="{BB962C8B-B14F-4D97-AF65-F5344CB8AC3E}">
        <p14:creationId xmlns:p14="http://schemas.microsoft.com/office/powerpoint/2010/main" val="20291006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1A0D-9243-7546-9E27-426787EF778C}"/>
              </a:ext>
            </a:extLst>
          </p:cNvPr>
          <p:cNvSpPr>
            <a:spLocks noGrp="1"/>
          </p:cNvSpPr>
          <p:nvPr>
            <p:ph type="title"/>
          </p:nvPr>
        </p:nvSpPr>
        <p:spPr/>
        <p:txBody>
          <a:bodyPr/>
          <a:lstStyle/>
          <a:p>
            <a:r>
              <a:rPr lang="en-US" dirty="0"/>
              <a:t>2D Arrays: summing two matrices</a:t>
            </a:r>
          </a:p>
        </p:txBody>
      </p:sp>
      <p:sp>
        <p:nvSpPr>
          <p:cNvPr id="3" name="Content Placeholder 2">
            <a:extLst>
              <a:ext uri="{FF2B5EF4-FFF2-40B4-BE49-F238E27FC236}">
                <a16:creationId xmlns:a16="http://schemas.microsoft.com/office/drawing/2014/main" id="{4E38B4FC-F71B-7F4A-B862-52D901FE309A}"/>
              </a:ext>
            </a:extLst>
          </p:cNvPr>
          <p:cNvSpPr>
            <a:spLocks noGrp="1"/>
          </p:cNvSpPr>
          <p:nvPr>
            <p:ph idx="1"/>
          </p:nvPr>
        </p:nvSpPr>
        <p:spPr>
          <a:xfrm>
            <a:off x="522156" y="1747054"/>
            <a:ext cx="8774575" cy="2278264"/>
          </a:xfrm>
        </p:spPr>
        <p:txBody>
          <a:bodyPr/>
          <a:lstStyle/>
          <a:p>
            <a:pPr marL="0" indent="0"/>
            <a:r>
              <a:rPr lang="en-ZA" dirty="0"/>
              <a:t>The </a:t>
            </a:r>
            <a:r>
              <a:rPr lang="en-ZA" b="1" dirty="0"/>
              <a:t>sum</a:t>
            </a:r>
            <a:r>
              <a:rPr lang="en-ZA" dirty="0"/>
              <a:t> of two </a:t>
            </a:r>
            <a:r>
              <a:rPr lang="en-ZA" b="1" dirty="0"/>
              <a:t>matrices</a:t>
            </a:r>
            <a:r>
              <a:rPr lang="en-ZA" dirty="0"/>
              <a:t> A and B will be a </a:t>
            </a:r>
            <a:r>
              <a:rPr lang="en-ZA" b="1" dirty="0"/>
              <a:t>matrix </a:t>
            </a:r>
            <a:r>
              <a:rPr lang="en-ZA" dirty="0"/>
              <a:t>which has the same number of rows and columns as do A and B. The </a:t>
            </a:r>
            <a:r>
              <a:rPr lang="en-ZA" b="1" dirty="0"/>
              <a:t>sum</a:t>
            </a:r>
            <a:r>
              <a:rPr lang="en-ZA" dirty="0"/>
              <a:t> of A and B, denoted A + B, is computed by adding corresponding elements of A and B.</a:t>
            </a:r>
            <a:endParaRPr lang="en-US" dirty="0"/>
          </a:p>
        </p:txBody>
      </p:sp>
      <p:sp>
        <p:nvSpPr>
          <p:cNvPr id="4" name="Rectangle 3">
            <a:extLst>
              <a:ext uri="{FF2B5EF4-FFF2-40B4-BE49-F238E27FC236}">
                <a16:creationId xmlns:a16="http://schemas.microsoft.com/office/drawing/2014/main" id="{AE2C8546-E46A-B34E-B615-DD710F243151}"/>
              </a:ext>
            </a:extLst>
          </p:cNvPr>
          <p:cNvSpPr/>
          <p:nvPr/>
        </p:nvSpPr>
        <p:spPr>
          <a:xfrm>
            <a:off x="1343885" y="3215865"/>
            <a:ext cx="7753691" cy="2145011"/>
          </a:xfrm>
          <a:prstGeom prst="rect">
            <a:avLst/>
          </a:prstGeom>
        </p:spPr>
        <p:txBody>
          <a:bodyPr wrap="square">
            <a:spAutoFit/>
          </a:bodyPr>
          <a:lstStyle/>
          <a:p>
            <a:r>
              <a:rPr lang="en-US" sz="1950" b="1" dirty="0"/>
              <a:t>def </a:t>
            </a:r>
            <a:r>
              <a:rPr lang="en-US" sz="1950" b="1" dirty="0" err="1"/>
              <a:t>arr_sum</a:t>
            </a:r>
            <a:r>
              <a:rPr lang="en-US" sz="1950" b="1" dirty="0"/>
              <a:t>(</a:t>
            </a:r>
            <a:r>
              <a:rPr lang="en-US" sz="1950" b="1" dirty="0" err="1"/>
              <a:t>a,b</a:t>
            </a:r>
            <a:r>
              <a:rPr lang="en-US" sz="1950" b="1" dirty="0"/>
              <a:t>):</a:t>
            </a:r>
          </a:p>
          <a:p>
            <a:r>
              <a:rPr lang="en-US" sz="1950" b="1" dirty="0"/>
              <a:t>    c=[]</a:t>
            </a:r>
          </a:p>
          <a:p>
            <a:r>
              <a:rPr lang="en-US" sz="1950" b="1" dirty="0"/>
              <a:t>    if type(a)==list and type(b)==list and </a:t>
            </a:r>
            <a:r>
              <a:rPr lang="en-US" sz="1950" b="1" dirty="0" err="1"/>
              <a:t>len</a:t>
            </a:r>
            <a:r>
              <a:rPr lang="en-US" sz="1950" b="1" dirty="0"/>
              <a:t>(a)==</a:t>
            </a:r>
            <a:r>
              <a:rPr lang="en-US" sz="1950" b="1" dirty="0" err="1"/>
              <a:t>len</a:t>
            </a:r>
            <a:r>
              <a:rPr lang="en-US" sz="1950" b="1" dirty="0"/>
              <a:t>(b):</a:t>
            </a:r>
          </a:p>
          <a:p>
            <a:r>
              <a:rPr lang="en-US" sz="1950" b="1" dirty="0"/>
              <a:t>        for </a:t>
            </a:r>
            <a:r>
              <a:rPr lang="en-US" sz="1950" b="1" dirty="0" err="1"/>
              <a:t>i</a:t>
            </a:r>
            <a:r>
              <a:rPr lang="en-US" sz="1950" b="1" dirty="0"/>
              <a:t> in range(</a:t>
            </a:r>
            <a:r>
              <a:rPr lang="en-US" sz="1950" b="1" dirty="0" err="1"/>
              <a:t>len</a:t>
            </a:r>
            <a:r>
              <a:rPr lang="en-US" sz="1950" b="1" dirty="0"/>
              <a:t>(a)): </a:t>
            </a:r>
            <a:r>
              <a:rPr lang="en-US" sz="1950" dirty="0"/>
              <a:t>#for every row</a:t>
            </a:r>
          </a:p>
          <a:p>
            <a:r>
              <a:rPr lang="en-US" sz="1950" b="1" dirty="0"/>
              <a:t>            if (type(a[</a:t>
            </a:r>
            <a:r>
              <a:rPr lang="en-US" sz="1950" b="1" dirty="0" err="1"/>
              <a:t>i</a:t>
            </a:r>
            <a:r>
              <a:rPr lang="en-US" sz="1950" b="1" dirty="0"/>
              <a:t>])==list and type(b[</a:t>
            </a:r>
            <a:r>
              <a:rPr lang="en-US" sz="1950" b="1" dirty="0" err="1"/>
              <a:t>i</a:t>
            </a:r>
            <a:r>
              <a:rPr lang="en-US" sz="1950" b="1" dirty="0"/>
              <a:t>])==list and </a:t>
            </a:r>
            <a:r>
              <a:rPr lang="en-US" sz="1950" b="1" dirty="0" err="1"/>
              <a:t>len</a:t>
            </a:r>
            <a:r>
              <a:rPr lang="en-US" sz="1950" b="1" dirty="0"/>
              <a:t>(a[</a:t>
            </a:r>
            <a:r>
              <a:rPr lang="en-US" sz="1950" b="1" dirty="0" err="1"/>
              <a:t>i</a:t>
            </a:r>
            <a:r>
              <a:rPr lang="en-US" sz="1950" b="1" dirty="0"/>
              <a:t>])==</a:t>
            </a:r>
            <a:r>
              <a:rPr lang="en-US" sz="1950" b="1" dirty="0" err="1"/>
              <a:t>len</a:t>
            </a:r>
            <a:r>
              <a:rPr lang="en-US" sz="1950" b="1" dirty="0"/>
              <a:t>(b[</a:t>
            </a:r>
            <a:r>
              <a:rPr lang="en-US" sz="1950" b="1" dirty="0" err="1"/>
              <a:t>i</a:t>
            </a:r>
            <a:r>
              <a:rPr lang="en-US" sz="1950" b="1" dirty="0"/>
              <a:t>])):</a:t>
            </a:r>
          </a:p>
          <a:p>
            <a:r>
              <a:rPr lang="en-US" sz="1950" b="1" dirty="0"/>
              <a:t>                </a:t>
            </a:r>
            <a:r>
              <a:rPr lang="en-US" sz="1950" b="1" dirty="0" err="1"/>
              <a:t>c.append</a:t>
            </a:r>
            <a:r>
              <a:rPr lang="en-US" sz="1950" b="1" dirty="0"/>
              <a:t>([]) </a:t>
            </a:r>
            <a:r>
              <a:rPr lang="en-US" sz="1950" dirty="0"/>
              <a:t>#add a row to c</a:t>
            </a:r>
          </a:p>
          <a:p>
            <a:r>
              <a:rPr lang="en-US" sz="1950" b="1" dirty="0"/>
              <a:t>                for j in range(</a:t>
            </a:r>
            <a:r>
              <a:rPr lang="en-US" sz="1950" b="1" dirty="0" err="1"/>
              <a:t>len</a:t>
            </a:r>
            <a:r>
              <a:rPr lang="en-US" sz="1950" b="1" dirty="0"/>
              <a:t>(b[</a:t>
            </a:r>
            <a:r>
              <a:rPr lang="en-US" sz="1950" b="1" dirty="0" err="1"/>
              <a:t>i</a:t>
            </a:r>
            <a:r>
              <a:rPr lang="en-US" sz="1950" b="1" dirty="0"/>
              <a:t>])):</a:t>
            </a:r>
          </a:p>
          <a:p>
            <a:r>
              <a:rPr lang="en-US" sz="1950" b="1" dirty="0"/>
              <a:t>                    c[</a:t>
            </a:r>
            <a:r>
              <a:rPr lang="en-US" sz="1950" b="1" dirty="0" err="1"/>
              <a:t>i</a:t>
            </a:r>
            <a:r>
              <a:rPr lang="en-US" sz="1950" b="1" dirty="0"/>
              <a:t>].append(a[</a:t>
            </a:r>
            <a:r>
              <a:rPr lang="en-US" sz="1950" b="1" dirty="0" err="1"/>
              <a:t>i</a:t>
            </a:r>
            <a:r>
              <a:rPr lang="en-US" sz="1950" b="1" dirty="0"/>
              <a:t>][j]+b[</a:t>
            </a:r>
            <a:r>
              <a:rPr lang="en-US" sz="1950" b="1" dirty="0" err="1"/>
              <a:t>i</a:t>
            </a:r>
            <a:r>
              <a:rPr lang="en-US" sz="1950" b="1" dirty="0"/>
              <a:t>][j])</a:t>
            </a:r>
          </a:p>
        </p:txBody>
      </p:sp>
    </p:spTree>
    <p:extLst>
      <p:ext uri="{BB962C8B-B14F-4D97-AF65-F5344CB8AC3E}">
        <p14:creationId xmlns:p14="http://schemas.microsoft.com/office/powerpoint/2010/main" val="3085793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a:extLst>
              <a:ext uri="{FF2B5EF4-FFF2-40B4-BE49-F238E27FC236}">
                <a16:creationId xmlns:a16="http://schemas.microsoft.com/office/drawing/2014/main" id="{F47A6122-894E-4141-9630-32E55A9F924A}"/>
              </a:ext>
            </a:extLst>
          </p:cNvPr>
          <p:cNvSpPr>
            <a:spLocks noGrp="1" noChangeArrowheads="1"/>
          </p:cNvSpPr>
          <p:nvPr>
            <p:ph type="title" idx="4294967295"/>
          </p:nvPr>
        </p:nvSpPr>
        <p:spPr>
          <a:xfrm>
            <a:off x="495300" y="179388"/>
            <a:ext cx="8909050" cy="86677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Arrays in Functions</a:t>
            </a:r>
          </a:p>
        </p:txBody>
      </p:sp>
      <p:sp>
        <p:nvSpPr>
          <p:cNvPr id="30722" name="Rectangle 2">
            <a:extLst>
              <a:ext uri="{FF2B5EF4-FFF2-40B4-BE49-F238E27FC236}">
                <a16:creationId xmlns:a16="http://schemas.microsoft.com/office/drawing/2014/main" id="{39C554DC-65CE-FC49-B652-7F9F05BAF476}"/>
              </a:ext>
            </a:extLst>
          </p:cNvPr>
          <p:cNvSpPr>
            <a:spLocks noGrp="1" noChangeArrowheads="1"/>
          </p:cNvSpPr>
          <p:nvPr>
            <p:ph type="body" idx="4294967295"/>
          </p:nvPr>
        </p:nvSpPr>
        <p:spPr>
          <a:xfrm>
            <a:off x="495300" y="1196975"/>
            <a:ext cx="8909050" cy="49276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Passing arrays to functions</a:t>
            </a:r>
          </a:p>
          <a:p>
            <a:pPr marL="457200" lvl="1" indent="0">
              <a:buClr>
                <a:srgbClr val="9999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cs typeface="FreeSans" charset="0"/>
              </a:rPr>
              <a:t>In Python, the values of actual parameters cannot be </a:t>
            </a:r>
            <a:r>
              <a:rPr lang="en-ZA" dirty="0"/>
              <a:t>changed in a function.</a:t>
            </a:r>
          </a:p>
          <a:p>
            <a:pPr marL="1135063" lvl="2"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Arrays cannot be replaced.</a:t>
            </a:r>
          </a:p>
          <a:p>
            <a:pPr marL="457200" lvl="1" indent="0">
              <a:buClr>
                <a:srgbClr val="9999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HOWEVER, the </a:t>
            </a:r>
            <a:r>
              <a:rPr lang="en-ZA" b="1" dirty="0"/>
              <a:t>contents</a:t>
            </a:r>
            <a:r>
              <a:rPr lang="en-ZA" dirty="0"/>
              <a:t> of arrays can be changed.</a:t>
            </a:r>
          </a:p>
          <a:p>
            <a:pPr marL="1135063" lvl="2"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This is a way of passing back multiple values from a function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20DD1CE0-F65D-0D42-B032-C9144CF44C19}"/>
              </a:ext>
            </a:extLst>
          </p:cNvPr>
          <p:cNvSpPr>
            <a:spLocks noGrp="1"/>
          </p:cNvSpPr>
          <p:nvPr>
            <p:ph type="title"/>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a:buFont typeface="Times New Roman" charset="0"/>
              <a:buNone/>
              <a:defRPr/>
            </a:pPr>
            <a:r>
              <a:rPr lang="en-US" dirty="0">
                <a:latin typeface="Helvetica" charset="0"/>
              </a:rPr>
              <a:t>Reminder: Variable Scope </a:t>
            </a:r>
            <a:r>
              <a:rPr lang="en-ZA" dirty="0"/>
              <a:t>and lifetime</a:t>
            </a:r>
            <a:endParaRPr lang="en-US" dirty="0">
              <a:latin typeface="Helvetica" charset="0"/>
            </a:endParaRPr>
          </a:p>
        </p:txBody>
      </p:sp>
      <p:sp>
        <p:nvSpPr>
          <p:cNvPr id="27651" name="Content Placeholder 2">
            <a:extLst>
              <a:ext uri="{FF2B5EF4-FFF2-40B4-BE49-F238E27FC236}">
                <a16:creationId xmlns:a16="http://schemas.microsoft.com/office/drawing/2014/main" id="{0642E582-1BE9-AF4D-B186-6AE55834E7C4}"/>
              </a:ext>
            </a:extLst>
          </p:cNvPr>
          <p:cNvSpPr>
            <a:spLocks noGrp="1"/>
          </p:cNvSpPr>
          <p:nvPr>
            <p:ph sz="quarter" idx="1"/>
          </p:nvPr>
        </p:nvSpPr>
        <p:spPr>
          <a:xfrm>
            <a:off x="495300" y="1219200"/>
            <a:ext cx="8916988" cy="49371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marL="0" indent="0">
              <a:buFont typeface="Times New Roman" charset="0"/>
              <a:buNone/>
              <a:defRPr/>
            </a:pPr>
            <a:r>
              <a:rPr lang="en-US" dirty="0">
                <a:latin typeface="Gill Sans MT" charset="0"/>
                <a:cs typeface="ＭＳ Ｐゴシック" charset="0"/>
              </a:rPr>
              <a:t>Not all variables are accessible from all parts of our program, and not all variables exist for the same amount of time.</a:t>
            </a:r>
          </a:p>
          <a:p>
            <a:pPr marL="0" indent="0">
              <a:buFont typeface="Times New Roman" charset="0"/>
              <a:buNone/>
              <a:defRPr/>
            </a:pPr>
            <a:r>
              <a:rPr lang="en-US" dirty="0">
                <a:latin typeface="Gill Sans MT" charset="0"/>
                <a:cs typeface="ＭＳ Ｐゴシック" charset="0"/>
              </a:rPr>
              <a:t>Where a variable is accessible and how long it exists depend on how it is defined. </a:t>
            </a:r>
          </a:p>
          <a:p>
            <a:pPr marL="457200" lvl="1" indent="0">
              <a:buFont typeface="Times New Roman" charset="0"/>
              <a:buNone/>
              <a:defRPr/>
            </a:pPr>
            <a:r>
              <a:rPr lang="en-US" dirty="0">
                <a:latin typeface="Gill Sans MT" charset="0"/>
              </a:rPr>
              <a:t>the part of a program where a variable is accessible or modifiable called its </a:t>
            </a:r>
            <a:r>
              <a:rPr lang="en-US" b="1" dirty="0">
                <a:latin typeface="Gill Sans MT" charset="0"/>
              </a:rPr>
              <a:t>scope </a:t>
            </a:r>
          </a:p>
          <a:p>
            <a:pPr marL="457200" lvl="1" indent="0">
              <a:buFont typeface="Times New Roman" charset="0"/>
              <a:buNone/>
              <a:defRPr/>
            </a:pPr>
            <a:r>
              <a:rPr lang="en-US" dirty="0">
                <a:latin typeface="Gill Sans MT" charset="0"/>
              </a:rPr>
              <a:t>the duration for which the variable exists is its </a:t>
            </a:r>
            <a:r>
              <a:rPr lang="en-US" b="1" dirty="0">
                <a:latin typeface="Gill Sans MT" charset="0"/>
              </a:rPr>
              <a:t>lifetime.</a:t>
            </a:r>
          </a:p>
          <a:p>
            <a:pPr marL="0" indent="0">
              <a:buFont typeface="Times New Roman" charset="0"/>
              <a:buNone/>
              <a:defRPr/>
            </a:pPr>
            <a:r>
              <a:rPr lang="en-US" dirty="0">
                <a:latin typeface="Gill Sans MT" charset="0"/>
                <a:cs typeface="ＭＳ Ｐゴシック" charset="0"/>
              </a:rPr>
              <a:t>formal parameters for a function can also only be seen inside the function</a:t>
            </a:r>
          </a:p>
          <a:p>
            <a:pPr marL="457200" lvl="1" indent="0">
              <a:buFont typeface="Times New Roman" charset="0"/>
              <a:buNone/>
              <a:defRPr/>
            </a:pPr>
            <a:r>
              <a:rPr lang="en-US" dirty="0">
                <a:latin typeface="Gill Sans MT" charset="0"/>
              </a:rPr>
              <a:t>even if they have the same name inside as outside</a:t>
            </a:r>
          </a:p>
        </p:txBody>
      </p:sp>
      <p:sp>
        <p:nvSpPr>
          <p:cNvPr id="27652" name="Slide Number Placeholder 3">
            <a:extLst>
              <a:ext uri="{FF2B5EF4-FFF2-40B4-BE49-F238E27FC236}">
                <a16:creationId xmlns:a16="http://schemas.microsoft.com/office/drawing/2014/main" id="{535D8CBB-5A81-3541-A0B6-2A625F8E4680}"/>
              </a:ext>
            </a:extLst>
          </p:cNvPr>
          <p:cNvSpPr>
            <a:spLocks noGrp="1"/>
          </p:cNvSpPr>
          <p:nvPr>
            <p:ph type="sldNum" sz="quarter"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Font typeface="Times New Roman" panose="02020603050405020304" pitchFamily="18" charset="0"/>
              <a:buNone/>
            </a:pPr>
            <a:fld id="{CA6B6CCD-8863-074C-B3ED-A3BA61961798}" type="slidenum">
              <a:rPr lang="en-US" altLang="en-US" sz="1400" smtClean="0">
                <a:solidFill>
                  <a:schemeClr val="tx2"/>
                </a:solidFill>
              </a:rPr>
              <a:pPr eaLnBrk="1" hangingPunct="1">
                <a:buFont typeface="Times New Roman" panose="02020603050405020304" pitchFamily="18" charset="0"/>
                <a:buNone/>
              </a:pPr>
              <a:t>36</a:t>
            </a:fld>
            <a:endParaRPr lang="en-US" altLang="en-US" sz="1400">
              <a:solidFill>
                <a:schemeClr val="tx2"/>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3DE79F9C-AC0A-2644-80D2-2006DCC35AB3}"/>
              </a:ext>
            </a:extLst>
          </p:cNvPr>
          <p:cNvSpPr>
            <a:spLocks noGrp="1"/>
          </p:cNvSpPr>
          <p:nvPr>
            <p:ph type="title"/>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a:effectLst>
                  <a:outerShdw blurRad="38100" dist="38100" dir="2700000" algn="tl">
                    <a:srgbClr val="C0C0C0"/>
                  </a:outerShdw>
                </a:effectLst>
                <a:latin typeface="Helvetica" pitchFamily="2" charset="0"/>
              </a:rPr>
              <a:t>Reminder: Scope</a:t>
            </a:r>
          </a:p>
        </p:txBody>
      </p:sp>
      <p:sp>
        <p:nvSpPr>
          <p:cNvPr id="28675" name="Content Placeholder 2">
            <a:extLst>
              <a:ext uri="{FF2B5EF4-FFF2-40B4-BE49-F238E27FC236}">
                <a16:creationId xmlns:a16="http://schemas.microsoft.com/office/drawing/2014/main" id="{C287ED99-83E1-D34D-A696-A93362F7ED35}"/>
              </a:ext>
            </a:extLst>
          </p:cNvPr>
          <p:cNvSpPr>
            <a:spLocks noGrp="1"/>
          </p:cNvSpPr>
          <p:nvPr>
            <p:ph sz="quarter" idx="1"/>
          </p:nvPr>
        </p:nvSpPr>
        <p:spPr>
          <a:xfrm>
            <a:off x="495300" y="1219200"/>
            <a:ext cx="8916988" cy="493712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marL="0" indent="0">
              <a:buFont typeface="Times New Roman" charset="0"/>
              <a:buNone/>
              <a:defRPr/>
            </a:pPr>
            <a:r>
              <a:rPr lang="en-US" dirty="0">
                <a:latin typeface="Gill Sans MT" charset="0"/>
                <a:cs typeface="ＭＳ Ｐゴシック" charset="0"/>
              </a:rPr>
              <a:t> </a:t>
            </a:r>
            <a:r>
              <a:rPr lang="en-US" sz="2400" dirty="0">
                <a:latin typeface="Gill Sans MT" charset="0"/>
                <a:cs typeface="ＭＳ Ｐゴシック" charset="0"/>
              </a:rPr>
              <a:t>A variable which is defined in the main body of a file is called a </a:t>
            </a:r>
            <a:r>
              <a:rPr lang="en-US" sz="2400" b="1" dirty="0">
                <a:latin typeface="Gill Sans MT" charset="0"/>
                <a:cs typeface="ＭＳ Ｐゴシック" charset="0"/>
              </a:rPr>
              <a:t>global </a:t>
            </a:r>
            <a:r>
              <a:rPr lang="en-US" sz="2400" dirty="0">
                <a:latin typeface="Gill Sans MT" charset="0"/>
                <a:cs typeface="ＭＳ Ｐゴシック" charset="0"/>
              </a:rPr>
              <a:t> variable. </a:t>
            </a:r>
          </a:p>
          <a:p>
            <a:pPr marL="457200" lvl="1" indent="0">
              <a:buFont typeface="Times New Roman" charset="0"/>
              <a:buNone/>
              <a:defRPr/>
            </a:pPr>
            <a:r>
              <a:rPr lang="en-US" dirty="0">
                <a:latin typeface="Gill Sans MT" charset="0"/>
              </a:rPr>
              <a:t>It will be visible throughout the file, and also inside any file which imports that file.</a:t>
            </a:r>
          </a:p>
          <a:p>
            <a:pPr marL="0" indent="0">
              <a:buFont typeface="Times New Roman" charset="0"/>
              <a:buNone/>
              <a:defRPr/>
            </a:pPr>
            <a:r>
              <a:rPr lang="en-US" sz="2400" dirty="0">
                <a:latin typeface="Gill Sans MT" charset="0"/>
                <a:cs typeface="ＭＳ Ｐゴシック" charset="0"/>
              </a:rPr>
              <a:t>A variable which is defined inside a function is </a:t>
            </a:r>
            <a:r>
              <a:rPr lang="en-US" sz="2400" b="1" dirty="0">
                <a:latin typeface="Gill Sans MT" charset="0"/>
                <a:cs typeface="ＭＳ Ｐゴシック" charset="0"/>
              </a:rPr>
              <a:t>local  </a:t>
            </a:r>
            <a:r>
              <a:rPr lang="en-US" sz="2400" dirty="0">
                <a:latin typeface="Gill Sans MT" charset="0"/>
                <a:cs typeface="ＭＳ Ｐゴシック" charset="0"/>
              </a:rPr>
              <a:t>to that function. </a:t>
            </a:r>
          </a:p>
          <a:p>
            <a:pPr marL="457200" lvl="1" indent="0">
              <a:buFont typeface="Times New Roman" charset="0"/>
              <a:buNone/>
              <a:defRPr/>
            </a:pPr>
            <a:r>
              <a:rPr lang="en-US" dirty="0">
                <a:latin typeface="Gill Sans MT" charset="0"/>
              </a:rPr>
              <a:t>It is accessible from the point at which it is defined until the end of the function, and exists for as long as the function is executing. </a:t>
            </a:r>
          </a:p>
          <a:p>
            <a:pPr marL="457200" lvl="1" indent="0">
              <a:buFont typeface="Times New Roman" charset="0"/>
              <a:buNone/>
              <a:defRPr/>
            </a:pPr>
            <a:r>
              <a:rPr lang="en-US" dirty="0">
                <a:latin typeface="Gill Sans MT" charset="0"/>
              </a:rPr>
              <a:t>The parameter names in the function definition behave like local variables</a:t>
            </a:r>
          </a:p>
          <a:p>
            <a:pPr marL="914400" lvl="2" indent="0">
              <a:buFont typeface="Times New Roman" charset="0"/>
              <a:buNone/>
              <a:defRPr/>
            </a:pPr>
            <a:r>
              <a:rPr lang="en-US" sz="2100" dirty="0">
                <a:latin typeface="Gill Sans MT" charset="0"/>
              </a:rPr>
              <a:t>but they contain the values that we pass into the function when we call it.</a:t>
            </a:r>
          </a:p>
        </p:txBody>
      </p:sp>
      <p:sp>
        <p:nvSpPr>
          <p:cNvPr id="28676" name="Slide Number Placeholder 3">
            <a:extLst>
              <a:ext uri="{FF2B5EF4-FFF2-40B4-BE49-F238E27FC236}">
                <a16:creationId xmlns:a16="http://schemas.microsoft.com/office/drawing/2014/main" id="{AFA53039-ED3A-364F-B694-A4A1495C924A}"/>
              </a:ext>
            </a:extLst>
          </p:cNvPr>
          <p:cNvSpPr>
            <a:spLocks noGrp="1"/>
          </p:cNvSpPr>
          <p:nvPr>
            <p:ph type="sldNum" sz="quarter" idx="12"/>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buFont typeface="Times New Roman" panose="02020603050405020304" pitchFamily="18" charset="0"/>
              <a:buNone/>
            </a:pPr>
            <a:fld id="{7B0F919F-0C14-CE43-8D7E-7856C3231DC0}" type="slidenum">
              <a:rPr lang="en-US" altLang="en-US" sz="1400" smtClean="0">
                <a:solidFill>
                  <a:schemeClr val="tx2"/>
                </a:solidFill>
              </a:rPr>
              <a:pPr eaLnBrk="1" hangingPunct="1">
                <a:buFont typeface="Times New Roman" panose="02020603050405020304" pitchFamily="18" charset="0"/>
                <a:buNone/>
              </a:pPr>
              <a:t>37</a:t>
            </a:fld>
            <a:endParaRPr lang="en-US" altLang="en-US" sz="1400">
              <a:solidFill>
                <a:schemeClr val="tx2"/>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6E3E8-0464-1245-BA46-07EAF250A57D}"/>
              </a:ext>
            </a:extLst>
          </p:cNvPr>
          <p:cNvSpPr>
            <a:spLocks noGrp="1"/>
          </p:cNvSpPr>
          <p:nvPr>
            <p:ph type="title"/>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a:effectLst>
                  <a:outerShdw blurRad="38100" dist="38100" dir="2700000" algn="tl">
                    <a:srgbClr val="C0C0C0"/>
                  </a:outerShdw>
                </a:effectLst>
              </a:rPr>
              <a:t>Reminder: Global variables</a:t>
            </a:r>
          </a:p>
        </p:txBody>
      </p:sp>
      <p:sp>
        <p:nvSpPr>
          <p:cNvPr id="3" name="Content Placeholder 2">
            <a:extLst>
              <a:ext uri="{FF2B5EF4-FFF2-40B4-BE49-F238E27FC236}">
                <a16:creationId xmlns:a16="http://schemas.microsoft.com/office/drawing/2014/main" id="{D8E6F4C2-A407-C642-B398-610FA737F88C}"/>
              </a:ext>
            </a:extLst>
          </p:cNvPr>
          <p:cNvSpPr>
            <a:spLocks noGrp="1"/>
          </p:cNvSpPr>
          <p:nvPr>
            <p:ph idx="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global / nonlocal</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Python parameters can be declared as </a:t>
            </a:r>
            <a:r>
              <a:rPr lang="en-ZA" b="1" dirty="0"/>
              <a:t>global</a:t>
            </a:r>
            <a:r>
              <a:rPr lang="en-ZA" dirty="0"/>
              <a:t> in a function to indicate that the variable being used is actually declared outside any functions (</a:t>
            </a:r>
            <a:r>
              <a:rPr lang="en-ZA" b="1" dirty="0"/>
              <a:t>not recommended</a:t>
            </a:r>
            <a:r>
              <a:rPr lang="en-ZA" dirty="0"/>
              <a:t>)</a:t>
            </a:r>
          </a:p>
          <a:p>
            <a:pPr marL="735013" lvl="1" indent="-277813">
              <a:buClr>
                <a:srgbClr val="9999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b="1" dirty="0"/>
              <a:t>nonlocal</a:t>
            </a:r>
            <a:r>
              <a:rPr lang="en-ZA" dirty="0"/>
              <a:t> can be used similarly for nested functions (functions inside functions).</a:t>
            </a:r>
          </a:p>
          <a:p>
            <a:pPr>
              <a:buFont typeface="Times New Roman" charset="0"/>
              <a:buNone/>
              <a:defRPr/>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C9FE3-35BF-844B-BAEA-C8F58DB10857}"/>
              </a:ext>
            </a:extLst>
          </p:cNvPr>
          <p:cNvSpPr>
            <a:spLocks noGrp="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r>
              <a:rPr lang="en-US" altLang="en-US" dirty="0">
                <a:effectLst>
                  <a:outerShdw blurRad="38100" dist="38100" dir="2700000" algn="tl">
                    <a:srgbClr val="C0C0C0"/>
                  </a:outerShdw>
                </a:effectLst>
              </a:rPr>
              <a:t>Checkpoint on variable scope</a:t>
            </a:r>
          </a:p>
        </p:txBody>
      </p:sp>
      <p:sp>
        <p:nvSpPr>
          <p:cNvPr id="3" name="Content Placeholder 2">
            <a:extLst>
              <a:ext uri="{FF2B5EF4-FFF2-40B4-BE49-F238E27FC236}">
                <a16:creationId xmlns:a16="http://schemas.microsoft.com/office/drawing/2014/main" id="{4C3414B5-B55D-AE4F-B471-53046E59BCCB}"/>
              </a:ext>
            </a:extLst>
          </p:cNvPr>
          <p:cNvSpPr>
            <a:spLocks noGrp="1"/>
          </p:cNvSpPr>
          <p:nvPr>
            <p:ph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buFont typeface="Times New Roman" charset="0"/>
              <a:buNone/>
              <a:defRPr/>
            </a:pPr>
            <a:r>
              <a:rPr lang="en-US" dirty="0"/>
              <a:t>What is the </a:t>
            </a:r>
            <a:r>
              <a:rPr lang="en-US" b="1" dirty="0"/>
              <a:t>exact output</a:t>
            </a:r>
            <a:r>
              <a:rPr lang="en-US" dirty="0"/>
              <a:t> of this code?</a:t>
            </a:r>
          </a:p>
          <a:p>
            <a:pPr>
              <a:buFont typeface="Times New Roman" charset="0"/>
              <a:buNone/>
              <a:defRPr/>
            </a:pPr>
            <a:endParaRPr lang="en-US" dirty="0"/>
          </a:p>
        </p:txBody>
      </p:sp>
      <p:sp>
        <p:nvSpPr>
          <p:cNvPr id="87043" name="Rectangle 4">
            <a:extLst>
              <a:ext uri="{FF2B5EF4-FFF2-40B4-BE49-F238E27FC236}">
                <a16:creationId xmlns:a16="http://schemas.microsoft.com/office/drawing/2014/main" id="{A7DCA923-5CB8-254C-8F35-BAFAFC6705FA}"/>
              </a:ext>
            </a:extLst>
          </p:cNvPr>
          <p:cNvSpPr>
            <a:spLocks noChangeArrowheads="1"/>
          </p:cNvSpPr>
          <p:nvPr/>
        </p:nvSpPr>
        <p:spPr bwMode="auto">
          <a:xfrm>
            <a:off x="1793816" y="2376319"/>
            <a:ext cx="5406601" cy="367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dirty="0">
                <a:solidFill>
                  <a:srgbClr val="1D8519"/>
                </a:solidFill>
                <a:latin typeface="Menlo-Regular" panose="020B0609030804020204" pitchFamily="49" charset="0"/>
              </a:rPr>
              <a:t>#</a:t>
            </a:r>
            <a:r>
              <a:rPr lang="en-US" altLang="en-US" dirty="0" err="1">
                <a:solidFill>
                  <a:srgbClr val="1D8519"/>
                </a:solidFill>
                <a:latin typeface="Menlo-Regular" panose="020B0609030804020204" pitchFamily="49" charset="0"/>
              </a:rPr>
              <a:t>scope.py</a:t>
            </a:r>
            <a:r>
              <a:rPr lang="en-US" altLang="en-US" dirty="0">
                <a:solidFill>
                  <a:srgbClr val="1D8519"/>
                </a:solidFill>
                <a:latin typeface="Menlo-Regular" panose="020B0609030804020204" pitchFamily="49" charset="0"/>
              </a:rPr>
              <a:t> - illustrating scope</a:t>
            </a:r>
            <a:endParaRPr lang="en-US" altLang="en-US" dirty="0">
              <a:solidFill>
                <a:srgbClr val="000000"/>
              </a:solidFill>
              <a:latin typeface="Menlo-Regular" panose="020B0609030804020204" pitchFamily="49" charset="0"/>
            </a:endParaRPr>
          </a:p>
          <a:p>
            <a:r>
              <a:rPr lang="en-US" altLang="en-US" dirty="0">
                <a:solidFill>
                  <a:srgbClr val="B40062"/>
                </a:solidFill>
                <a:latin typeface="Menlo-Regular" panose="020B0609030804020204" pitchFamily="49" charset="0"/>
              </a:rPr>
              <a:t>def</a:t>
            </a:r>
            <a:r>
              <a:rPr lang="en-US" altLang="en-US" dirty="0">
                <a:solidFill>
                  <a:srgbClr val="000000"/>
                </a:solidFill>
                <a:latin typeface="Menlo-Regular" panose="020B0609030804020204" pitchFamily="49" charset="0"/>
              </a:rPr>
              <a:t> tester(</a:t>
            </a:r>
            <a:r>
              <a:rPr lang="en-US" altLang="en-US" dirty="0" err="1">
                <a:solidFill>
                  <a:srgbClr val="000000"/>
                </a:solidFill>
                <a:latin typeface="Menlo-Regular" panose="020B0609030804020204" pitchFamily="49" charset="0"/>
              </a:rPr>
              <a:t>myArr</a:t>
            </a:r>
            <a:r>
              <a:rPr lang="en-US" altLang="en-US" dirty="0">
                <a:solidFill>
                  <a:srgbClr val="000000"/>
                </a:solidFill>
                <a:latin typeface="Menlo-Regular" panose="020B0609030804020204" pitchFamily="49" charset="0"/>
              </a:rPr>
              <a:t>):</a:t>
            </a:r>
          </a:p>
          <a:p>
            <a:r>
              <a:rPr lang="en-US" altLang="en-US" dirty="0">
                <a:solidFill>
                  <a:srgbClr val="000000"/>
                </a:solidFill>
                <a:latin typeface="Menlo-Regular" panose="020B0609030804020204" pitchFamily="49" charset="0"/>
              </a:rPr>
              <a:t>    </a:t>
            </a:r>
            <a:r>
              <a:rPr lang="en-US" altLang="en-US" dirty="0">
                <a:solidFill>
                  <a:srgbClr val="B40062"/>
                </a:solidFill>
                <a:latin typeface="Menlo-Regular" panose="020B0609030804020204" pitchFamily="49" charset="0"/>
              </a:rPr>
              <a:t>print</a:t>
            </a:r>
            <a:r>
              <a:rPr lang="en-US" altLang="en-US" dirty="0">
                <a:solidFill>
                  <a:srgbClr val="000000"/>
                </a:solidFill>
                <a:latin typeface="Menlo-Regular" panose="020B0609030804020204" pitchFamily="49" charset="0"/>
              </a:rPr>
              <a:t>(</a:t>
            </a:r>
            <a:r>
              <a:rPr lang="en-US" altLang="en-US" dirty="0">
                <a:solidFill>
                  <a:srgbClr val="BA0011"/>
                </a:solidFill>
                <a:latin typeface="Menlo-Regular" panose="020B0609030804020204" pitchFamily="49" charset="0"/>
              </a:rPr>
              <a:t>"In function, before append"</a:t>
            </a:r>
            <a:r>
              <a:rPr lang="en-US" altLang="en-US" dirty="0">
                <a:solidFill>
                  <a:srgbClr val="000000"/>
                </a:solidFill>
                <a:latin typeface="Menlo-Regular" panose="020B0609030804020204" pitchFamily="49" charset="0"/>
              </a:rPr>
              <a:t>,</a:t>
            </a:r>
            <a:r>
              <a:rPr lang="en-US" altLang="en-US" dirty="0" err="1">
                <a:solidFill>
                  <a:srgbClr val="000000"/>
                </a:solidFill>
                <a:latin typeface="Menlo-Regular" panose="020B0609030804020204" pitchFamily="49" charset="0"/>
              </a:rPr>
              <a:t>myArr</a:t>
            </a:r>
            <a:r>
              <a:rPr lang="en-US" altLang="en-US" dirty="0">
                <a:solidFill>
                  <a:srgbClr val="000000"/>
                </a:solidFill>
                <a:latin typeface="Menlo-Regular" panose="020B0609030804020204" pitchFamily="49" charset="0"/>
              </a:rPr>
              <a:t>)</a:t>
            </a:r>
          </a:p>
          <a:p>
            <a:r>
              <a:rPr lang="en-US" altLang="en-US" dirty="0">
                <a:solidFill>
                  <a:srgbClr val="000000"/>
                </a:solidFill>
                <a:latin typeface="Menlo-Regular" panose="020B0609030804020204" pitchFamily="49" charset="0"/>
              </a:rPr>
              <a:t>    </a:t>
            </a:r>
            <a:r>
              <a:rPr lang="en-US" altLang="en-US" dirty="0" err="1">
                <a:solidFill>
                  <a:srgbClr val="000000"/>
                </a:solidFill>
                <a:latin typeface="Menlo-Regular" panose="020B0609030804020204" pitchFamily="49" charset="0"/>
              </a:rPr>
              <a:t>myArr.append</a:t>
            </a:r>
            <a:r>
              <a:rPr lang="en-US" altLang="en-US" dirty="0">
                <a:solidFill>
                  <a:srgbClr val="000000"/>
                </a:solidFill>
                <a:latin typeface="Menlo-Regular" panose="020B0609030804020204" pitchFamily="49" charset="0"/>
              </a:rPr>
              <a:t>(</a:t>
            </a:r>
            <a:r>
              <a:rPr lang="en-US" altLang="en-US" dirty="0">
                <a:solidFill>
                  <a:srgbClr val="000BFF"/>
                </a:solidFill>
                <a:latin typeface="Menlo-Regular" panose="020B0609030804020204" pitchFamily="49" charset="0"/>
              </a:rPr>
              <a:t>'a'</a:t>
            </a:r>
            <a:r>
              <a:rPr lang="en-US" altLang="en-US" dirty="0">
                <a:solidFill>
                  <a:srgbClr val="000000"/>
                </a:solidFill>
                <a:latin typeface="Menlo-Regular" panose="020B0609030804020204" pitchFamily="49" charset="0"/>
              </a:rPr>
              <a:t>)</a:t>
            </a:r>
          </a:p>
          <a:p>
            <a:r>
              <a:rPr lang="en-US" altLang="en-US" dirty="0">
                <a:solidFill>
                  <a:srgbClr val="000000"/>
                </a:solidFill>
                <a:latin typeface="Menlo-Regular" panose="020B0609030804020204" pitchFamily="49" charset="0"/>
              </a:rPr>
              <a:t>    </a:t>
            </a:r>
            <a:r>
              <a:rPr lang="en-US" altLang="en-US" dirty="0">
                <a:solidFill>
                  <a:srgbClr val="B40062"/>
                </a:solidFill>
                <a:latin typeface="Menlo-Regular" panose="020B0609030804020204" pitchFamily="49" charset="0"/>
              </a:rPr>
              <a:t>print</a:t>
            </a:r>
            <a:r>
              <a:rPr lang="en-US" altLang="en-US" dirty="0">
                <a:solidFill>
                  <a:srgbClr val="000000"/>
                </a:solidFill>
                <a:latin typeface="Menlo-Regular" panose="020B0609030804020204" pitchFamily="49" charset="0"/>
              </a:rPr>
              <a:t>(</a:t>
            </a:r>
            <a:r>
              <a:rPr lang="en-US" altLang="en-US" dirty="0">
                <a:solidFill>
                  <a:srgbClr val="BA0011"/>
                </a:solidFill>
                <a:latin typeface="Menlo-Regular" panose="020B0609030804020204" pitchFamily="49" charset="0"/>
              </a:rPr>
              <a:t>"In function, after append"</a:t>
            </a:r>
            <a:r>
              <a:rPr lang="en-US" altLang="en-US" dirty="0">
                <a:solidFill>
                  <a:srgbClr val="000000"/>
                </a:solidFill>
                <a:latin typeface="Menlo-Regular" panose="020B0609030804020204" pitchFamily="49" charset="0"/>
              </a:rPr>
              <a:t>,</a:t>
            </a:r>
            <a:r>
              <a:rPr lang="en-US" altLang="en-US" dirty="0" err="1">
                <a:solidFill>
                  <a:srgbClr val="000000"/>
                </a:solidFill>
                <a:latin typeface="Menlo-Regular" panose="020B0609030804020204" pitchFamily="49" charset="0"/>
              </a:rPr>
              <a:t>myArr</a:t>
            </a:r>
            <a:r>
              <a:rPr lang="en-US" altLang="en-US" dirty="0">
                <a:solidFill>
                  <a:srgbClr val="000000"/>
                </a:solidFill>
                <a:latin typeface="Menlo-Regular" panose="020B0609030804020204" pitchFamily="49" charset="0"/>
              </a:rPr>
              <a:t>)</a:t>
            </a:r>
          </a:p>
          <a:p>
            <a:r>
              <a:rPr lang="fr-FR" altLang="en-US" dirty="0">
                <a:solidFill>
                  <a:srgbClr val="000000"/>
                </a:solidFill>
                <a:latin typeface="Menlo-Regular" panose="020B0609030804020204" pitchFamily="49" charset="0"/>
              </a:rPr>
              <a:t>    </a:t>
            </a:r>
            <a:r>
              <a:rPr lang="fr-FR" altLang="en-US" dirty="0" err="1">
                <a:solidFill>
                  <a:srgbClr val="000000"/>
                </a:solidFill>
                <a:latin typeface="Menlo-Regular" panose="020B0609030804020204" pitchFamily="49" charset="0"/>
              </a:rPr>
              <a:t>myArr</a:t>
            </a:r>
            <a:r>
              <a:rPr lang="fr-FR" altLang="en-US" dirty="0">
                <a:solidFill>
                  <a:srgbClr val="000000"/>
                </a:solidFill>
                <a:latin typeface="Menlo-Regular" panose="020B0609030804020204" pitchFamily="49" charset="0"/>
              </a:rPr>
              <a:t>=[</a:t>
            </a:r>
            <a:r>
              <a:rPr lang="fr-FR" altLang="en-US" dirty="0">
                <a:solidFill>
                  <a:srgbClr val="000BFF"/>
                </a:solidFill>
                <a:latin typeface="Menlo-Regular" panose="020B0609030804020204" pitchFamily="49" charset="0"/>
              </a:rPr>
              <a:t>'</a:t>
            </a:r>
            <a:r>
              <a:rPr lang="fr-FR" altLang="en-US" dirty="0" err="1">
                <a:solidFill>
                  <a:srgbClr val="000BFF"/>
                </a:solidFill>
                <a:latin typeface="Menlo-Regular" panose="020B0609030804020204" pitchFamily="49" charset="0"/>
              </a:rPr>
              <a:t>a'</a:t>
            </a:r>
            <a:r>
              <a:rPr lang="fr-FR" altLang="en-US" dirty="0" err="1">
                <a:solidFill>
                  <a:srgbClr val="000000"/>
                </a:solidFill>
                <a:latin typeface="Menlo-Regular" panose="020B0609030804020204" pitchFamily="49" charset="0"/>
              </a:rPr>
              <a:t>,</a:t>
            </a:r>
            <a:r>
              <a:rPr lang="fr-FR" altLang="en-US" dirty="0" err="1">
                <a:solidFill>
                  <a:srgbClr val="000BFF"/>
                </a:solidFill>
                <a:latin typeface="Menlo-Regular" panose="020B0609030804020204" pitchFamily="49" charset="0"/>
              </a:rPr>
              <a:t>'b'</a:t>
            </a:r>
            <a:r>
              <a:rPr lang="fr-FR" altLang="en-US" dirty="0" err="1">
                <a:solidFill>
                  <a:srgbClr val="000000"/>
                </a:solidFill>
                <a:latin typeface="Menlo-Regular" panose="020B0609030804020204" pitchFamily="49" charset="0"/>
              </a:rPr>
              <a:t>,</a:t>
            </a:r>
            <a:r>
              <a:rPr lang="fr-FR" altLang="en-US" dirty="0" err="1">
                <a:solidFill>
                  <a:srgbClr val="000BFF"/>
                </a:solidFill>
                <a:latin typeface="Menlo-Regular" panose="020B0609030804020204" pitchFamily="49" charset="0"/>
              </a:rPr>
              <a:t>'c</a:t>
            </a:r>
            <a:r>
              <a:rPr lang="fr-FR" altLang="en-US" dirty="0">
                <a:solidFill>
                  <a:srgbClr val="000BFF"/>
                </a:solidFill>
                <a:latin typeface="Menlo-Regular" panose="020B0609030804020204" pitchFamily="49" charset="0"/>
              </a:rPr>
              <a:t>'</a:t>
            </a:r>
            <a:r>
              <a:rPr lang="fr-FR" altLang="en-US" dirty="0">
                <a:solidFill>
                  <a:srgbClr val="000000"/>
                </a:solidFill>
                <a:latin typeface="Menlo-Regular" panose="020B0609030804020204" pitchFamily="49" charset="0"/>
              </a:rPr>
              <a:t>]</a:t>
            </a:r>
          </a:p>
          <a:p>
            <a:r>
              <a:rPr lang="fr-FR" altLang="en-US" dirty="0">
                <a:solidFill>
                  <a:srgbClr val="000000"/>
                </a:solidFill>
                <a:latin typeface="Menlo-Regular" panose="020B0609030804020204" pitchFamily="49" charset="0"/>
              </a:rPr>
              <a:t>    </a:t>
            </a:r>
            <a:r>
              <a:rPr lang="fr-FR" altLang="en-US" dirty="0" err="1">
                <a:solidFill>
                  <a:srgbClr val="B40062"/>
                </a:solidFill>
                <a:latin typeface="Menlo-Regular" panose="020B0609030804020204" pitchFamily="49" charset="0"/>
              </a:rPr>
              <a:t>print</a:t>
            </a:r>
            <a:r>
              <a:rPr lang="fr-FR" altLang="en-US" dirty="0">
                <a:solidFill>
                  <a:srgbClr val="000000"/>
                </a:solidFill>
                <a:latin typeface="Menlo-Regular" panose="020B0609030804020204" pitchFamily="49" charset="0"/>
              </a:rPr>
              <a:t>(</a:t>
            </a:r>
            <a:r>
              <a:rPr lang="fr-FR" altLang="en-US" dirty="0">
                <a:solidFill>
                  <a:srgbClr val="BA0011"/>
                </a:solidFill>
                <a:latin typeface="Menlo-Regular" panose="020B0609030804020204" pitchFamily="49" charset="0"/>
              </a:rPr>
              <a:t>"In </a:t>
            </a:r>
            <a:r>
              <a:rPr lang="fr-FR" altLang="en-US" dirty="0" err="1">
                <a:solidFill>
                  <a:srgbClr val="BA0011"/>
                </a:solidFill>
                <a:latin typeface="Menlo-Regular" panose="020B0609030804020204" pitchFamily="49" charset="0"/>
              </a:rPr>
              <a:t>function</a:t>
            </a:r>
            <a:r>
              <a:rPr lang="fr-FR" altLang="en-US" dirty="0">
                <a:solidFill>
                  <a:srgbClr val="BA0011"/>
                </a:solidFill>
                <a:latin typeface="Menlo-Regular" panose="020B0609030804020204" pitchFamily="49" charset="0"/>
              </a:rPr>
              <a:t>, </a:t>
            </a:r>
            <a:r>
              <a:rPr lang="fr-FR" altLang="en-US" dirty="0" err="1">
                <a:solidFill>
                  <a:srgbClr val="BA0011"/>
                </a:solidFill>
                <a:latin typeface="Menlo-Regular" panose="020B0609030804020204" pitchFamily="49" charset="0"/>
              </a:rPr>
              <a:t>after</a:t>
            </a:r>
            <a:r>
              <a:rPr lang="fr-FR" altLang="en-US" dirty="0">
                <a:solidFill>
                  <a:srgbClr val="BA0011"/>
                </a:solidFill>
                <a:latin typeface="Menlo-Regular" panose="020B0609030804020204" pitchFamily="49" charset="0"/>
              </a:rPr>
              <a:t> </a:t>
            </a:r>
            <a:r>
              <a:rPr lang="fr-FR" altLang="en-US" dirty="0" err="1">
                <a:solidFill>
                  <a:srgbClr val="BA0011"/>
                </a:solidFill>
                <a:latin typeface="Menlo-Regular" panose="020B0609030804020204" pitchFamily="49" charset="0"/>
              </a:rPr>
              <a:t>reassignment</a:t>
            </a:r>
            <a:r>
              <a:rPr lang="fr-FR" altLang="en-US" dirty="0">
                <a:solidFill>
                  <a:srgbClr val="BA0011"/>
                </a:solidFill>
                <a:latin typeface="Menlo-Regular" panose="020B0609030804020204" pitchFamily="49" charset="0"/>
              </a:rPr>
              <a:t>"</a:t>
            </a:r>
            <a:r>
              <a:rPr lang="fr-FR" altLang="en-US" dirty="0">
                <a:solidFill>
                  <a:srgbClr val="000000"/>
                </a:solidFill>
                <a:latin typeface="Menlo-Regular" panose="020B0609030804020204" pitchFamily="49" charset="0"/>
              </a:rPr>
              <a:t>,</a:t>
            </a:r>
            <a:r>
              <a:rPr lang="fr-FR" altLang="en-US" dirty="0" err="1">
                <a:solidFill>
                  <a:srgbClr val="000000"/>
                </a:solidFill>
                <a:latin typeface="Menlo-Regular" panose="020B0609030804020204" pitchFamily="49" charset="0"/>
              </a:rPr>
              <a:t>myArr</a:t>
            </a:r>
            <a:r>
              <a:rPr lang="fr-FR" altLang="en-US" dirty="0">
                <a:solidFill>
                  <a:srgbClr val="000000"/>
                </a:solidFill>
                <a:latin typeface="Menlo-Regular" panose="020B0609030804020204" pitchFamily="49" charset="0"/>
              </a:rPr>
              <a:t>)</a:t>
            </a:r>
          </a:p>
          <a:p>
            <a:r>
              <a:rPr lang="fr-FR" altLang="en-US" dirty="0">
                <a:solidFill>
                  <a:srgbClr val="000000"/>
                </a:solidFill>
                <a:latin typeface="Menlo-Regular" panose="020B0609030804020204" pitchFamily="49" charset="0"/>
              </a:rPr>
              <a:t>    </a:t>
            </a:r>
          </a:p>
          <a:p>
            <a:r>
              <a:rPr lang="fr-FR" altLang="en-US" dirty="0" err="1">
                <a:solidFill>
                  <a:srgbClr val="B40062"/>
                </a:solidFill>
                <a:latin typeface="Menlo-Regular" panose="020B0609030804020204" pitchFamily="49" charset="0"/>
              </a:rPr>
              <a:t>print</a:t>
            </a:r>
            <a:r>
              <a:rPr lang="fr-FR" altLang="en-US" dirty="0">
                <a:solidFill>
                  <a:srgbClr val="000000"/>
                </a:solidFill>
                <a:latin typeface="Menlo-Regular" panose="020B0609030804020204" pitchFamily="49" charset="0"/>
              </a:rPr>
              <a:t>()</a:t>
            </a:r>
          </a:p>
          <a:p>
            <a:r>
              <a:rPr lang="fr-FR" altLang="en-US" dirty="0" err="1">
                <a:solidFill>
                  <a:srgbClr val="000000"/>
                </a:solidFill>
                <a:latin typeface="Menlo-Regular" panose="020B0609030804020204" pitchFamily="49" charset="0"/>
              </a:rPr>
              <a:t>arrMain</a:t>
            </a:r>
            <a:r>
              <a:rPr lang="fr-FR" altLang="en-US" dirty="0">
                <a:solidFill>
                  <a:srgbClr val="000000"/>
                </a:solidFill>
                <a:latin typeface="Menlo-Regular" panose="020B0609030804020204" pitchFamily="49" charset="0"/>
              </a:rPr>
              <a:t>=[</a:t>
            </a:r>
            <a:r>
              <a:rPr lang="fr-FR" altLang="en-US" dirty="0">
                <a:solidFill>
                  <a:srgbClr val="BA0011"/>
                </a:solidFill>
                <a:latin typeface="Menlo-Regular" panose="020B0609030804020204" pitchFamily="49" charset="0"/>
              </a:rPr>
              <a:t>"one"</a:t>
            </a:r>
            <a:r>
              <a:rPr lang="fr-FR" altLang="en-US" dirty="0">
                <a:solidFill>
                  <a:srgbClr val="000000"/>
                </a:solidFill>
                <a:latin typeface="Menlo-Regular" panose="020B0609030804020204" pitchFamily="49" charset="0"/>
              </a:rPr>
              <a:t>,</a:t>
            </a:r>
            <a:r>
              <a:rPr lang="fr-FR" altLang="en-US" dirty="0">
                <a:solidFill>
                  <a:srgbClr val="BA0011"/>
                </a:solidFill>
                <a:latin typeface="Menlo-Regular" panose="020B0609030804020204" pitchFamily="49" charset="0"/>
              </a:rPr>
              <a:t>"</a:t>
            </a:r>
            <a:r>
              <a:rPr lang="fr-FR" altLang="en-US" dirty="0" err="1">
                <a:solidFill>
                  <a:srgbClr val="BA0011"/>
                </a:solidFill>
                <a:latin typeface="Menlo-Regular" panose="020B0609030804020204" pitchFamily="49" charset="0"/>
              </a:rPr>
              <a:t>two</a:t>
            </a:r>
            <a:r>
              <a:rPr lang="fr-FR" altLang="en-US" dirty="0">
                <a:solidFill>
                  <a:srgbClr val="BA0011"/>
                </a:solidFill>
                <a:latin typeface="Menlo-Regular" panose="020B0609030804020204" pitchFamily="49" charset="0"/>
              </a:rPr>
              <a:t>"</a:t>
            </a:r>
            <a:r>
              <a:rPr lang="fr-FR" altLang="en-US" dirty="0">
                <a:solidFill>
                  <a:srgbClr val="000000"/>
                </a:solidFill>
                <a:latin typeface="Menlo-Regular" panose="020B0609030804020204" pitchFamily="49" charset="0"/>
              </a:rPr>
              <a:t>,</a:t>
            </a:r>
            <a:r>
              <a:rPr lang="fr-FR" altLang="en-US" dirty="0">
                <a:solidFill>
                  <a:srgbClr val="BA0011"/>
                </a:solidFill>
                <a:latin typeface="Menlo-Regular" panose="020B0609030804020204" pitchFamily="49" charset="0"/>
              </a:rPr>
              <a:t>"</a:t>
            </a:r>
            <a:r>
              <a:rPr lang="fr-FR" altLang="en-US" dirty="0" err="1">
                <a:solidFill>
                  <a:srgbClr val="BA0011"/>
                </a:solidFill>
                <a:latin typeface="Menlo-Regular" panose="020B0609030804020204" pitchFamily="49" charset="0"/>
              </a:rPr>
              <a:t>three</a:t>
            </a:r>
            <a:r>
              <a:rPr lang="fr-FR" altLang="en-US" dirty="0">
                <a:solidFill>
                  <a:srgbClr val="BA0011"/>
                </a:solidFill>
                <a:latin typeface="Menlo-Regular" panose="020B0609030804020204" pitchFamily="49" charset="0"/>
              </a:rPr>
              <a:t>"</a:t>
            </a:r>
            <a:r>
              <a:rPr lang="fr-FR" altLang="en-US" dirty="0">
                <a:solidFill>
                  <a:srgbClr val="000000"/>
                </a:solidFill>
                <a:latin typeface="Menlo-Regular" panose="020B0609030804020204" pitchFamily="49" charset="0"/>
              </a:rPr>
              <a:t>]</a:t>
            </a:r>
          </a:p>
          <a:p>
            <a:r>
              <a:rPr lang="fr-FR" altLang="en-US" dirty="0" err="1">
                <a:solidFill>
                  <a:srgbClr val="B40062"/>
                </a:solidFill>
                <a:latin typeface="Menlo-Regular" panose="020B0609030804020204" pitchFamily="49" charset="0"/>
              </a:rPr>
              <a:t>print</a:t>
            </a:r>
            <a:r>
              <a:rPr lang="fr-FR" altLang="en-US" dirty="0">
                <a:solidFill>
                  <a:srgbClr val="000000"/>
                </a:solidFill>
                <a:latin typeface="Menlo-Regular" panose="020B0609030804020204" pitchFamily="49" charset="0"/>
              </a:rPr>
              <a:t>(</a:t>
            </a:r>
            <a:r>
              <a:rPr lang="fr-FR" altLang="en-US" dirty="0">
                <a:solidFill>
                  <a:srgbClr val="BA0011"/>
                </a:solidFill>
                <a:latin typeface="Menlo-Regular" panose="020B0609030804020204" pitchFamily="49" charset="0"/>
              </a:rPr>
              <a:t>"</a:t>
            </a:r>
            <a:r>
              <a:rPr lang="fr-FR" altLang="en-US" dirty="0" err="1">
                <a:solidFill>
                  <a:srgbClr val="BA0011"/>
                </a:solidFill>
                <a:latin typeface="Menlo-Regular" panose="020B0609030804020204" pitchFamily="49" charset="0"/>
              </a:rPr>
              <a:t>Before</a:t>
            </a:r>
            <a:r>
              <a:rPr lang="fr-FR" altLang="en-US" dirty="0">
                <a:solidFill>
                  <a:srgbClr val="BA0011"/>
                </a:solidFill>
                <a:latin typeface="Menlo-Regular" panose="020B0609030804020204" pitchFamily="49" charset="0"/>
              </a:rPr>
              <a:t> </a:t>
            </a:r>
            <a:r>
              <a:rPr lang="fr-FR" altLang="en-US" dirty="0" err="1">
                <a:solidFill>
                  <a:srgbClr val="BA0011"/>
                </a:solidFill>
                <a:latin typeface="Menlo-Regular" panose="020B0609030804020204" pitchFamily="49" charset="0"/>
              </a:rPr>
              <a:t>function</a:t>
            </a:r>
            <a:r>
              <a:rPr lang="fr-FR" altLang="en-US" dirty="0">
                <a:solidFill>
                  <a:srgbClr val="BA0011"/>
                </a:solidFill>
                <a:latin typeface="Menlo-Regular" panose="020B0609030804020204" pitchFamily="49" charset="0"/>
              </a:rPr>
              <a:t> call"</a:t>
            </a:r>
            <a:r>
              <a:rPr lang="fr-FR" altLang="en-US" dirty="0">
                <a:solidFill>
                  <a:srgbClr val="000000"/>
                </a:solidFill>
                <a:latin typeface="Menlo-Regular" panose="020B0609030804020204" pitchFamily="49" charset="0"/>
              </a:rPr>
              <a:t>, </a:t>
            </a:r>
            <a:r>
              <a:rPr lang="fr-FR" altLang="en-US" dirty="0" err="1">
                <a:solidFill>
                  <a:srgbClr val="000000"/>
                </a:solidFill>
                <a:latin typeface="Menlo-Regular" panose="020B0609030804020204" pitchFamily="49" charset="0"/>
              </a:rPr>
              <a:t>arrMain</a:t>
            </a:r>
            <a:r>
              <a:rPr lang="fr-FR" altLang="en-US" dirty="0">
                <a:solidFill>
                  <a:srgbClr val="000000"/>
                </a:solidFill>
                <a:latin typeface="Menlo-Regular" panose="020B0609030804020204" pitchFamily="49" charset="0"/>
              </a:rPr>
              <a:t>)</a:t>
            </a:r>
          </a:p>
          <a:p>
            <a:r>
              <a:rPr lang="fr-FR" altLang="en-US" dirty="0">
                <a:solidFill>
                  <a:srgbClr val="000000"/>
                </a:solidFill>
                <a:latin typeface="Menlo-Regular" panose="020B0609030804020204" pitchFamily="49" charset="0"/>
              </a:rPr>
              <a:t>tester(</a:t>
            </a:r>
            <a:r>
              <a:rPr lang="fr-FR" altLang="en-US" dirty="0" err="1">
                <a:solidFill>
                  <a:srgbClr val="000000"/>
                </a:solidFill>
                <a:latin typeface="Menlo-Regular" panose="020B0609030804020204" pitchFamily="49" charset="0"/>
              </a:rPr>
              <a:t>arrMain</a:t>
            </a:r>
            <a:r>
              <a:rPr lang="fr-FR" altLang="en-US" dirty="0">
                <a:solidFill>
                  <a:srgbClr val="000000"/>
                </a:solidFill>
                <a:latin typeface="Menlo-Regular" panose="020B0609030804020204" pitchFamily="49" charset="0"/>
              </a:rPr>
              <a:t>)</a:t>
            </a:r>
          </a:p>
          <a:p>
            <a:r>
              <a:rPr lang="fr-FR" altLang="en-US" dirty="0" err="1">
                <a:solidFill>
                  <a:srgbClr val="B40062"/>
                </a:solidFill>
                <a:latin typeface="Menlo-Regular" panose="020B0609030804020204" pitchFamily="49" charset="0"/>
              </a:rPr>
              <a:t>print</a:t>
            </a:r>
            <a:r>
              <a:rPr lang="fr-FR" altLang="en-US" dirty="0">
                <a:solidFill>
                  <a:srgbClr val="000000"/>
                </a:solidFill>
                <a:latin typeface="Menlo-Regular" panose="020B0609030804020204" pitchFamily="49" charset="0"/>
              </a:rPr>
              <a:t>(</a:t>
            </a:r>
            <a:r>
              <a:rPr lang="fr-FR" altLang="en-US" dirty="0">
                <a:solidFill>
                  <a:srgbClr val="BA0011"/>
                </a:solidFill>
                <a:latin typeface="Menlo-Regular" panose="020B0609030804020204" pitchFamily="49" charset="0"/>
              </a:rPr>
              <a:t>"</a:t>
            </a:r>
            <a:r>
              <a:rPr lang="fr-FR" altLang="en-US" dirty="0" err="1">
                <a:solidFill>
                  <a:srgbClr val="BA0011"/>
                </a:solidFill>
                <a:latin typeface="Menlo-Regular" panose="020B0609030804020204" pitchFamily="49" charset="0"/>
              </a:rPr>
              <a:t>After</a:t>
            </a:r>
            <a:r>
              <a:rPr lang="fr-FR" altLang="en-US" dirty="0">
                <a:solidFill>
                  <a:srgbClr val="BA0011"/>
                </a:solidFill>
                <a:latin typeface="Menlo-Regular" panose="020B0609030804020204" pitchFamily="49" charset="0"/>
              </a:rPr>
              <a:t> </a:t>
            </a:r>
            <a:r>
              <a:rPr lang="fr-FR" altLang="en-US" dirty="0" err="1">
                <a:solidFill>
                  <a:srgbClr val="BA0011"/>
                </a:solidFill>
                <a:latin typeface="Menlo-Regular" panose="020B0609030804020204" pitchFamily="49" charset="0"/>
              </a:rPr>
              <a:t>function</a:t>
            </a:r>
            <a:r>
              <a:rPr lang="fr-FR" altLang="en-US" dirty="0">
                <a:solidFill>
                  <a:srgbClr val="BA0011"/>
                </a:solidFill>
                <a:latin typeface="Menlo-Regular" panose="020B0609030804020204" pitchFamily="49" charset="0"/>
              </a:rPr>
              <a:t> call"</a:t>
            </a:r>
            <a:r>
              <a:rPr lang="fr-FR" altLang="en-US" dirty="0">
                <a:solidFill>
                  <a:srgbClr val="000000"/>
                </a:solidFill>
                <a:latin typeface="Menlo-Regular" panose="020B0609030804020204" pitchFamily="49" charset="0"/>
              </a:rPr>
              <a:t>, </a:t>
            </a:r>
            <a:r>
              <a:rPr lang="fr-FR" altLang="en-US" dirty="0" err="1">
                <a:solidFill>
                  <a:srgbClr val="000000"/>
                </a:solidFill>
                <a:latin typeface="Menlo-Regular" panose="020B0609030804020204" pitchFamily="49" charset="0"/>
              </a:rPr>
              <a:t>arrMain</a:t>
            </a:r>
            <a:r>
              <a:rPr lang="fr-FR" altLang="en-US" dirty="0">
                <a:solidFill>
                  <a:srgbClr val="000000"/>
                </a:solidFill>
                <a:latin typeface="Menlo-Regular" panose="020B0609030804020204" pitchFamily="49" charset="0"/>
              </a:rPr>
              <a:t>)</a:t>
            </a:r>
            <a:endParaRPr lang="en-US" altLang="en-US" dirty="0"/>
          </a:p>
        </p:txBody>
      </p:sp>
    </p:spTree>
    <p:extLst>
      <p:ext uri="{BB962C8B-B14F-4D97-AF65-F5344CB8AC3E}">
        <p14:creationId xmlns:p14="http://schemas.microsoft.com/office/powerpoint/2010/main" val="1216581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C0DDB-9F18-E042-A477-A82DAE16E1F1}"/>
              </a:ext>
            </a:extLst>
          </p:cNvPr>
          <p:cNvSpPr>
            <a:spLocks noGrp="1"/>
          </p:cNvSpPr>
          <p:nvPr>
            <p:ph type="title"/>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a:effectLst>
                  <a:outerShdw blurRad="38100" dist="38100" dir="2700000" algn="tl">
                    <a:srgbClr val="C0C0C0"/>
                  </a:outerShdw>
                </a:effectLst>
              </a:rPr>
              <a:t>We can calculate the average</a:t>
            </a:r>
          </a:p>
        </p:txBody>
      </p:sp>
      <p:sp>
        <p:nvSpPr>
          <p:cNvPr id="3" name="Content Placeholder 2">
            <a:extLst>
              <a:ext uri="{FF2B5EF4-FFF2-40B4-BE49-F238E27FC236}">
                <a16:creationId xmlns:a16="http://schemas.microsoft.com/office/drawing/2014/main" id="{A29C63C8-8DAD-5748-8144-264C48E7176D}"/>
              </a:ext>
            </a:extLst>
          </p:cNvPr>
          <p:cNvSpPr>
            <a:spLocks noGrp="1"/>
          </p:cNvSpPr>
          <p:nvPr>
            <p:ph idx="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p>
            <a:r>
              <a:rPr lang="en-US" altLang="en-US" dirty="0"/>
              <a:t>module: 1skeleton_median_std_dev.py</a:t>
            </a:r>
          </a:p>
          <a:p>
            <a:endParaRPr lang="en-US" altLang="en-US" dirty="0"/>
          </a:p>
          <a:p>
            <a:r>
              <a:rPr lang="en-US" altLang="en-US" dirty="0"/>
              <a:t>… but we don’t yet have the tools for the median and standard deviation.  We need…..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a:extLst>
              <a:ext uri="{FF2B5EF4-FFF2-40B4-BE49-F238E27FC236}">
                <a16:creationId xmlns:a16="http://schemas.microsoft.com/office/drawing/2014/main" id="{38513842-CCBF-F74C-BBF1-B911BC34F1E5}"/>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dirty="0">
                <a:effectLst>
                  <a:outerShdw blurRad="38100" dist="38100" dir="2700000" algn="tl">
                    <a:srgbClr val="C0C0C0"/>
                  </a:outerShdw>
                </a:effectLst>
              </a:rPr>
              <a:t>Challenge: 2D arrays</a:t>
            </a:r>
          </a:p>
        </p:txBody>
      </p:sp>
      <p:sp>
        <p:nvSpPr>
          <p:cNvPr id="20482" name="Rectangle 2">
            <a:extLst>
              <a:ext uri="{FF2B5EF4-FFF2-40B4-BE49-F238E27FC236}">
                <a16:creationId xmlns:a16="http://schemas.microsoft.com/office/drawing/2014/main" id="{8E7B783D-B2CD-C242-A43F-6BE51B913499}"/>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334963"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Write a single-player Battleships game</a:t>
            </a:r>
          </a:p>
          <a:p>
            <a:pPr marL="735013" lvl="1" indent="-334963">
              <a:lnSpc>
                <a:spcPct val="93000"/>
              </a:lnSpc>
              <a:buClr>
                <a:srgbClr val="666600"/>
              </a:buClr>
              <a:buSzPct val="75000"/>
              <a:buFont typeface="Wingdings" charset="0"/>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the user is presented with a 10x10 grid with hidden warships and must guess the locations of these warships until all are hit.</a:t>
            </a:r>
          </a:p>
        </p:txBody>
      </p:sp>
      <p:pic>
        <p:nvPicPr>
          <p:cNvPr id="20483" name="Picture 3">
            <a:extLst>
              <a:ext uri="{FF2B5EF4-FFF2-40B4-BE49-F238E27FC236}">
                <a16:creationId xmlns:a16="http://schemas.microsoft.com/office/drawing/2014/main" id="{5F1E6A72-3AD5-DD47-A605-E501A85D2C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3060700"/>
            <a:ext cx="5008563" cy="2879725"/>
          </a:xfrm>
          <a:prstGeom prst="rect">
            <a:avLst/>
          </a:prstGeom>
          <a:noFill/>
          <a:ln>
            <a:noFill/>
          </a:ln>
          <a:effectLst/>
          <a:extLst>
            <a:ext uri="{909E8E84-426E-40dd-AFC4-6F175D3DCCD1}">
              <a14:hiddenFill xmlns="" xmlns:a14="http://schemas.microsoft.com/office/drawing/2010/main">
                <a:blipFill dpi="0" rotWithShape="0">
                  <a:blip xmlns:r="http://schemas.openxmlformats.org/officeDocument/2006/relationships"/>
                  <a:srcRect/>
                  <a:stretch>
                    <a:fillRect/>
                  </a:stretch>
                </a:blip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3AD6CFAB-E2B3-1C44-A6A7-85E44B045CEE}"/>
              </a:ext>
            </a:extLst>
          </p:cNvPr>
          <p:cNvSpPr>
            <a:spLocks noGrp="1" noChangeArrowheads="1"/>
          </p:cNvSpPr>
          <p:nvPr>
            <p:ph type="title" idx="4294967295"/>
          </p:nvPr>
        </p:nvSpPr>
        <p:spPr>
          <a:xfrm>
            <a:off x="495300" y="133350"/>
            <a:ext cx="8909050" cy="96043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tIns="174312"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Concept: Arrays</a:t>
            </a:r>
          </a:p>
        </p:txBody>
      </p:sp>
      <p:sp>
        <p:nvSpPr>
          <p:cNvPr id="6146" name="Rectangle 2">
            <a:extLst>
              <a:ext uri="{FF2B5EF4-FFF2-40B4-BE49-F238E27FC236}">
                <a16:creationId xmlns:a16="http://schemas.microsoft.com/office/drawing/2014/main" id="{7C435B34-527D-6743-9730-FC94490F0EE3}"/>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An array is an </a:t>
            </a:r>
            <a:r>
              <a:rPr lang="en-ZA" b="1" dirty="0"/>
              <a:t>indexed sequence </a:t>
            </a:r>
            <a:r>
              <a:rPr lang="en-ZA" dirty="0"/>
              <a:t>of values associated with </a:t>
            </a:r>
            <a:r>
              <a:rPr lang="en-ZA" b="1" dirty="0"/>
              <a:t>one variable</a:t>
            </a:r>
            <a:r>
              <a:rPr lang="en-ZA" dirty="0"/>
              <a:t>.</a:t>
            </a:r>
          </a:p>
          <a:p>
            <a:pPr marL="334963" indent="-334963">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334963" indent="-334963">
              <a:buClr>
                <a:srgbClr val="666600"/>
              </a:buClr>
              <a:buSzPct val="75000"/>
              <a:buFont typeface="Wingdings"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endParaRPr lang="en-ZA" dirty="0"/>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Arrays can be </a:t>
            </a:r>
            <a:r>
              <a:rPr lang="en-ZA" b="1" dirty="0"/>
              <a:t>fixed</a:t>
            </a:r>
            <a:r>
              <a:rPr lang="en-ZA" dirty="0"/>
              <a:t> length or </a:t>
            </a:r>
            <a:r>
              <a:rPr lang="en-ZA" b="1" dirty="0"/>
              <a:t>variable</a:t>
            </a:r>
            <a:r>
              <a:rPr lang="en-ZA" dirty="0"/>
              <a:t> length.</a:t>
            </a:r>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Arrays can hold multiple values of the </a:t>
            </a:r>
            <a:r>
              <a:rPr lang="en-ZA" b="1" dirty="0"/>
              <a:t>same</a:t>
            </a:r>
            <a:r>
              <a:rPr lang="en-ZA" dirty="0"/>
              <a:t> type or </a:t>
            </a:r>
            <a:r>
              <a:rPr lang="en-ZA" b="1" dirty="0"/>
              <a:t>different types</a:t>
            </a:r>
            <a:r>
              <a:rPr lang="en-ZA" b="1" dirty="0">
                <a:solidFill>
                  <a:srgbClr val="FF0000"/>
                </a:solidFill>
              </a:rPr>
              <a:t>*</a:t>
            </a:r>
            <a:r>
              <a:rPr lang="en-ZA" dirty="0"/>
              <a:t>.</a:t>
            </a:r>
          </a:p>
        </p:txBody>
      </p:sp>
      <p:sp>
        <p:nvSpPr>
          <p:cNvPr id="23555" name="Rectangle 3">
            <a:extLst>
              <a:ext uri="{FF2B5EF4-FFF2-40B4-BE49-F238E27FC236}">
                <a16:creationId xmlns:a16="http://schemas.microsoft.com/office/drawing/2014/main" id="{C91BEEE0-157C-6247-A77F-9362B1A9A244}"/>
              </a:ext>
            </a:extLst>
          </p:cNvPr>
          <p:cNvSpPr>
            <a:spLocks noChangeArrowheads="1"/>
          </p:cNvSpPr>
          <p:nvPr/>
        </p:nvSpPr>
        <p:spPr bwMode="auto">
          <a:xfrm>
            <a:off x="3170238" y="240506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5</a:t>
            </a:r>
          </a:p>
        </p:txBody>
      </p:sp>
      <p:sp>
        <p:nvSpPr>
          <p:cNvPr id="23556" name="Rectangle 4">
            <a:extLst>
              <a:ext uri="{FF2B5EF4-FFF2-40B4-BE49-F238E27FC236}">
                <a16:creationId xmlns:a16="http://schemas.microsoft.com/office/drawing/2014/main" id="{E33F425D-EB7B-F24C-AB03-C700F5A9CD39}"/>
              </a:ext>
            </a:extLst>
          </p:cNvPr>
          <p:cNvSpPr>
            <a:spLocks noChangeArrowheads="1"/>
          </p:cNvSpPr>
          <p:nvPr/>
        </p:nvSpPr>
        <p:spPr bwMode="auto">
          <a:xfrm>
            <a:off x="4070350" y="240506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
        <p:nvSpPr>
          <p:cNvPr id="23557" name="Rectangle 5">
            <a:extLst>
              <a:ext uri="{FF2B5EF4-FFF2-40B4-BE49-F238E27FC236}">
                <a16:creationId xmlns:a16="http://schemas.microsoft.com/office/drawing/2014/main" id="{4A7A81EA-CF68-0A49-A192-58F43D0C3579}"/>
              </a:ext>
            </a:extLst>
          </p:cNvPr>
          <p:cNvSpPr>
            <a:spLocks noChangeArrowheads="1"/>
          </p:cNvSpPr>
          <p:nvPr/>
        </p:nvSpPr>
        <p:spPr bwMode="auto">
          <a:xfrm>
            <a:off x="4970463" y="240506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2</a:t>
            </a:r>
          </a:p>
        </p:txBody>
      </p:sp>
      <p:sp>
        <p:nvSpPr>
          <p:cNvPr id="23558" name="Rectangle 6">
            <a:extLst>
              <a:ext uri="{FF2B5EF4-FFF2-40B4-BE49-F238E27FC236}">
                <a16:creationId xmlns:a16="http://schemas.microsoft.com/office/drawing/2014/main" id="{44A9FEA8-FD6D-964F-B07B-EDFF4EA0E3BC}"/>
              </a:ext>
            </a:extLst>
          </p:cNvPr>
          <p:cNvSpPr>
            <a:spLocks noChangeArrowheads="1"/>
          </p:cNvSpPr>
          <p:nvPr/>
        </p:nvSpPr>
        <p:spPr bwMode="auto">
          <a:xfrm>
            <a:off x="5870575" y="240506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4</a:t>
            </a:r>
          </a:p>
        </p:txBody>
      </p:sp>
      <p:sp>
        <p:nvSpPr>
          <p:cNvPr id="23559" name="Rectangle 7">
            <a:extLst>
              <a:ext uri="{FF2B5EF4-FFF2-40B4-BE49-F238E27FC236}">
                <a16:creationId xmlns:a16="http://schemas.microsoft.com/office/drawing/2014/main" id="{294A652F-143D-004A-875F-EC6257D8C924}"/>
              </a:ext>
            </a:extLst>
          </p:cNvPr>
          <p:cNvSpPr>
            <a:spLocks noChangeArrowheads="1"/>
          </p:cNvSpPr>
          <p:nvPr/>
        </p:nvSpPr>
        <p:spPr bwMode="auto">
          <a:xfrm>
            <a:off x="6770688" y="240506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7</a:t>
            </a:r>
          </a:p>
        </p:txBody>
      </p:sp>
      <p:sp>
        <p:nvSpPr>
          <p:cNvPr id="23560" name="Rectangle 8">
            <a:extLst>
              <a:ext uri="{FF2B5EF4-FFF2-40B4-BE49-F238E27FC236}">
                <a16:creationId xmlns:a16="http://schemas.microsoft.com/office/drawing/2014/main" id="{555E14BB-DA96-4045-BD06-749FC65A19DD}"/>
              </a:ext>
            </a:extLst>
          </p:cNvPr>
          <p:cNvSpPr>
            <a:spLocks noChangeArrowheads="1"/>
          </p:cNvSpPr>
          <p:nvPr/>
        </p:nvSpPr>
        <p:spPr bwMode="auto">
          <a:xfrm>
            <a:off x="7670800" y="240506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1</a:t>
            </a:r>
          </a:p>
        </p:txBody>
      </p:sp>
      <p:sp>
        <p:nvSpPr>
          <p:cNvPr id="23561" name="Rectangle 9">
            <a:extLst>
              <a:ext uri="{FF2B5EF4-FFF2-40B4-BE49-F238E27FC236}">
                <a16:creationId xmlns:a16="http://schemas.microsoft.com/office/drawing/2014/main" id="{A0C3D636-F547-2843-BAAF-AC2CF7820D62}"/>
              </a:ext>
            </a:extLst>
          </p:cNvPr>
          <p:cNvSpPr>
            <a:spLocks noChangeArrowheads="1"/>
          </p:cNvSpPr>
          <p:nvPr/>
        </p:nvSpPr>
        <p:spPr bwMode="auto">
          <a:xfrm>
            <a:off x="8570913" y="240506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
        <p:nvSpPr>
          <p:cNvPr id="6154" name="Text Box 10">
            <a:extLst>
              <a:ext uri="{FF2B5EF4-FFF2-40B4-BE49-F238E27FC236}">
                <a16:creationId xmlns:a16="http://schemas.microsoft.com/office/drawing/2014/main" id="{22CCAC2F-C146-834B-893D-691CA024B4FA}"/>
              </a:ext>
            </a:extLst>
          </p:cNvPr>
          <p:cNvSpPr txBox="1">
            <a:spLocks noChangeArrowheads="1"/>
          </p:cNvSpPr>
          <p:nvPr/>
        </p:nvSpPr>
        <p:spPr bwMode="auto">
          <a:xfrm>
            <a:off x="3170238" y="3125788"/>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0</a:t>
            </a:r>
          </a:p>
        </p:txBody>
      </p:sp>
      <p:sp>
        <p:nvSpPr>
          <p:cNvPr id="6155" name="Text Box 11">
            <a:extLst>
              <a:ext uri="{FF2B5EF4-FFF2-40B4-BE49-F238E27FC236}">
                <a16:creationId xmlns:a16="http://schemas.microsoft.com/office/drawing/2014/main" id="{0ACCE9A8-AE1E-DB47-8F27-B941CDA953AD}"/>
              </a:ext>
            </a:extLst>
          </p:cNvPr>
          <p:cNvSpPr txBox="1">
            <a:spLocks noChangeArrowheads="1"/>
          </p:cNvSpPr>
          <p:nvPr/>
        </p:nvSpPr>
        <p:spPr bwMode="auto">
          <a:xfrm>
            <a:off x="2270125" y="3125788"/>
            <a:ext cx="900113"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buFont typeface="Times New Roman" charset="0"/>
              <a:buNone/>
              <a:defRPr/>
            </a:pPr>
            <a:r>
              <a:rPr lang="en-ZA" i="1"/>
              <a:t>index</a:t>
            </a:r>
          </a:p>
        </p:txBody>
      </p:sp>
      <p:sp>
        <p:nvSpPr>
          <p:cNvPr id="6156" name="Text Box 12">
            <a:extLst>
              <a:ext uri="{FF2B5EF4-FFF2-40B4-BE49-F238E27FC236}">
                <a16:creationId xmlns:a16="http://schemas.microsoft.com/office/drawing/2014/main" id="{DAC3F4EF-5770-0A41-BF94-D6902AEE8891}"/>
              </a:ext>
            </a:extLst>
          </p:cNvPr>
          <p:cNvSpPr txBox="1">
            <a:spLocks noChangeArrowheads="1"/>
          </p:cNvSpPr>
          <p:nvPr/>
        </p:nvSpPr>
        <p:spPr bwMode="auto">
          <a:xfrm>
            <a:off x="877888" y="2554288"/>
            <a:ext cx="2106612" cy="3921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buFont typeface="Times New Roman" charset="0"/>
              <a:buNone/>
              <a:defRPr/>
            </a:pPr>
            <a:r>
              <a:rPr lang="en-ZA" sz="2600" i="1" dirty="0"/>
              <a:t>Array values:</a:t>
            </a:r>
          </a:p>
        </p:txBody>
      </p:sp>
      <p:sp>
        <p:nvSpPr>
          <p:cNvPr id="6157" name="Text Box 13">
            <a:extLst>
              <a:ext uri="{FF2B5EF4-FFF2-40B4-BE49-F238E27FC236}">
                <a16:creationId xmlns:a16="http://schemas.microsoft.com/office/drawing/2014/main" id="{03589750-F8B7-3C45-A488-6A48F0D517C4}"/>
              </a:ext>
            </a:extLst>
          </p:cNvPr>
          <p:cNvSpPr txBox="1">
            <a:spLocks noChangeArrowheads="1"/>
          </p:cNvSpPr>
          <p:nvPr/>
        </p:nvSpPr>
        <p:spPr bwMode="auto">
          <a:xfrm>
            <a:off x="4070350" y="3125788"/>
            <a:ext cx="900113"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1</a:t>
            </a:r>
          </a:p>
        </p:txBody>
      </p:sp>
      <p:sp>
        <p:nvSpPr>
          <p:cNvPr id="6158" name="Text Box 14">
            <a:extLst>
              <a:ext uri="{FF2B5EF4-FFF2-40B4-BE49-F238E27FC236}">
                <a16:creationId xmlns:a16="http://schemas.microsoft.com/office/drawing/2014/main" id="{F7CF5615-3E7B-3A45-B744-3C9C4BF5CC9A}"/>
              </a:ext>
            </a:extLst>
          </p:cNvPr>
          <p:cNvSpPr txBox="1">
            <a:spLocks noChangeArrowheads="1"/>
          </p:cNvSpPr>
          <p:nvPr/>
        </p:nvSpPr>
        <p:spPr bwMode="auto">
          <a:xfrm>
            <a:off x="4970463" y="3125788"/>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2</a:t>
            </a:r>
          </a:p>
        </p:txBody>
      </p:sp>
      <p:sp>
        <p:nvSpPr>
          <p:cNvPr id="6159" name="Text Box 15">
            <a:extLst>
              <a:ext uri="{FF2B5EF4-FFF2-40B4-BE49-F238E27FC236}">
                <a16:creationId xmlns:a16="http://schemas.microsoft.com/office/drawing/2014/main" id="{EB70A7DF-D645-8347-9280-02DDCE6463E9}"/>
              </a:ext>
            </a:extLst>
          </p:cNvPr>
          <p:cNvSpPr txBox="1">
            <a:spLocks noChangeArrowheads="1"/>
          </p:cNvSpPr>
          <p:nvPr/>
        </p:nvSpPr>
        <p:spPr bwMode="auto">
          <a:xfrm>
            <a:off x="5870575" y="3125788"/>
            <a:ext cx="900113"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3</a:t>
            </a:r>
          </a:p>
        </p:txBody>
      </p:sp>
      <p:sp>
        <p:nvSpPr>
          <p:cNvPr id="6160" name="Text Box 16">
            <a:extLst>
              <a:ext uri="{FF2B5EF4-FFF2-40B4-BE49-F238E27FC236}">
                <a16:creationId xmlns:a16="http://schemas.microsoft.com/office/drawing/2014/main" id="{4838528D-7E7A-524A-A234-3D1478E341F3}"/>
              </a:ext>
            </a:extLst>
          </p:cNvPr>
          <p:cNvSpPr txBox="1">
            <a:spLocks noChangeArrowheads="1"/>
          </p:cNvSpPr>
          <p:nvPr/>
        </p:nvSpPr>
        <p:spPr bwMode="auto">
          <a:xfrm>
            <a:off x="8570913" y="3125788"/>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6</a:t>
            </a:r>
          </a:p>
        </p:txBody>
      </p:sp>
      <p:sp>
        <p:nvSpPr>
          <p:cNvPr id="6161" name="Text Box 17">
            <a:extLst>
              <a:ext uri="{FF2B5EF4-FFF2-40B4-BE49-F238E27FC236}">
                <a16:creationId xmlns:a16="http://schemas.microsoft.com/office/drawing/2014/main" id="{3ABA29BA-69E2-1B44-B001-59409827EBD7}"/>
              </a:ext>
            </a:extLst>
          </p:cNvPr>
          <p:cNvSpPr txBox="1">
            <a:spLocks noChangeArrowheads="1"/>
          </p:cNvSpPr>
          <p:nvPr/>
        </p:nvSpPr>
        <p:spPr bwMode="auto">
          <a:xfrm>
            <a:off x="7670800" y="3125788"/>
            <a:ext cx="900113"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5</a:t>
            </a:r>
          </a:p>
        </p:txBody>
      </p:sp>
      <p:sp>
        <p:nvSpPr>
          <p:cNvPr id="6162" name="Text Box 18">
            <a:extLst>
              <a:ext uri="{FF2B5EF4-FFF2-40B4-BE49-F238E27FC236}">
                <a16:creationId xmlns:a16="http://schemas.microsoft.com/office/drawing/2014/main" id="{5147A05C-7E7C-C64B-9D74-89CA1594087B}"/>
              </a:ext>
            </a:extLst>
          </p:cNvPr>
          <p:cNvSpPr txBox="1">
            <a:spLocks noChangeArrowheads="1"/>
          </p:cNvSpPr>
          <p:nvPr/>
        </p:nvSpPr>
        <p:spPr bwMode="auto">
          <a:xfrm>
            <a:off x="6770688" y="3125788"/>
            <a:ext cx="900112" cy="2984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charset="0"/>
              </a:defRPr>
            </a:lvl9pPr>
          </a:lstStyle>
          <a:p>
            <a:pPr algn="ctr">
              <a:buFont typeface="Times New Roman" charset="0"/>
              <a:buNone/>
              <a:defRPr/>
            </a:pPr>
            <a:r>
              <a:rPr lang="en-ZA"/>
              <a:t>4</a:t>
            </a:r>
          </a:p>
        </p:txBody>
      </p:sp>
      <p:sp>
        <p:nvSpPr>
          <p:cNvPr id="2" name="Rectangle 1">
            <a:extLst>
              <a:ext uri="{FF2B5EF4-FFF2-40B4-BE49-F238E27FC236}">
                <a16:creationId xmlns:a16="http://schemas.microsoft.com/office/drawing/2014/main" id="{45F84316-4DE7-7D43-8CAE-E111D2B7E8B5}"/>
              </a:ext>
            </a:extLst>
          </p:cNvPr>
          <p:cNvSpPr/>
          <p:nvPr/>
        </p:nvSpPr>
        <p:spPr>
          <a:xfrm>
            <a:off x="2767362" y="6469024"/>
            <a:ext cx="3506088" cy="302840"/>
          </a:xfrm>
          <a:prstGeom prst="rect">
            <a:avLst/>
          </a:prstGeom>
        </p:spPr>
        <p:txBody>
          <a:bodyPr wrap="none">
            <a:spAutoFit/>
          </a:bodyPr>
          <a:lstStyle/>
          <a:p>
            <a:r>
              <a:rPr lang="en-US" dirty="0">
                <a:solidFill>
                  <a:srgbClr val="FF0000"/>
                </a:solidFill>
              </a:rPr>
              <a:t>*(yes, we can do that in Python!)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a:extLst>
              <a:ext uri="{FF2B5EF4-FFF2-40B4-BE49-F238E27FC236}">
                <a16:creationId xmlns:a16="http://schemas.microsoft.com/office/drawing/2014/main" id="{2CDAAD18-9CD7-144F-A85E-8A9C1D8C20AC}"/>
              </a:ext>
            </a:extLst>
          </p:cNvPr>
          <p:cNvSpPr>
            <a:spLocks noGrp="1" noChangeArrowheads="1"/>
          </p:cNvSpPr>
          <p:nvPr>
            <p:ph type="title" idx="4294967295"/>
          </p:nvPr>
        </p:nvSpPr>
        <p:spPr>
          <a:xfrm>
            <a:off x="495300" y="133350"/>
            <a:ext cx="8909050" cy="96043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tIns="174312"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Python Arrays: Lists</a:t>
            </a:r>
          </a:p>
        </p:txBody>
      </p:sp>
      <p:sp>
        <p:nvSpPr>
          <p:cNvPr id="7170" name="Rectangle 2">
            <a:extLst>
              <a:ext uri="{FF2B5EF4-FFF2-40B4-BE49-F238E27FC236}">
                <a16:creationId xmlns:a16="http://schemas.microsoft.com/office/drawing/2014/main" id="{DD56DE0A-5B27-F440-90AD-47189875E8C6}"/>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In Python, an array is called a </a:t>
            </a:r>
            <a:r>
              <a:rPr lang="en-ZA" altLang="en-US" b="1" dirty="0"/>
              <a:t>list</a:t>
            </a:r>
            <a:r>
              <a:rPr lang="en-ZA" altLang="en-US" dirty="0"/>
              <a:t>.</a:t>
            </a:r>
          </a:p>
          <a:p>
            <a:pPr marL="0" indent="0">
              <a:buClr>
                <a:srgbClr val="666600"/>
              </a:buClr>
              <a:buSzPct val="75000"/>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dirty="0"/>
          </a:p>
          <a:p>
            <a:pPr marL="0" indent="0">
              <a:buClr>
                <a:srgbClr val="666600"/>
              </a:buClr>
              <a:buSzPct val="75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To create a list:</a:t>
            </a:r>
          </a:p>
          <a:p>
            <a:pPr marL="735013" lvl="1" indent="-277813">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list1 = [ ]      # empty list</a:t>
            </a:r>
          </a:p>
          <a:p>
            <a:pPr marL="735013" lvl="1" indent="-277813">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dirty="0"/>
          </a:p>
          <a:p>
            <a:pPr marL="735013" lvl="1" indent="-277813">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err="1"/>
              <a:t>nums</a:t>
            </a:r>
            <a:r>
              <a:rPr lang="en-ZA" altLang="en-US" dirty="0"/>
              <a:t> = [ 1, 2, 3, 4, 7, 8, 9, 10, 13, 14, 15 ] # list of numbers</a:t>
            </a:r>
          </a:p>
          <a:p>
            <a:pPr marL="735013" lvl="1" indent="-277813">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dirty="0"/>
          </a:p>
          <a:p>
            <a:pPr marL="735013" lvl="1" indent="-277813">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altLang="en-US" dirty="0"/>
              <a:t>animals = ['cat', 'dog', ’baboon', 'bison’]</a:t>
            </a:r>
            <a:r>
              <a:rPr lang="en-ZA" altLang="en-US" dirty="0"/>
              <a:t> # list of strings</a:t>
            </a:r>
          </a:p>
          <a:p>
            <a:pPr marL="735013" lvl="1" indent="-277813">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ZA" altLang="en-US" dirty="0"/>
          </a:p>
          <a:p>
            <a:pPr marL="735013" lvl="1" indent="-277813">
              <a:buClr>
                <a:srgbClr val="999900"/>
              </a:buClr>
              <a:buSzPct val="75000"/>
              <a:buFont typeface="Wingdings" pitchFamily="2" charset="2"/>
              <a:buChar cha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ZA" altLang="en-US" dirty="0"/>
              <a:t>stuff = [ 1, 2, 'hello' ] # mixed type list</a:t>
            </a:r>
            <a:r>
              <a:rPr lang="en-ZA" altLang="en-US" dirty="0">
                <a:solidFill>
                  <a:srgbClr val="FF0000"/>
                </a:solidFill>
              </a:rPr>
              <a:t>*</a:t>
            </a:r>
          </a:p>
        </p:txBody>
      </p:sp>
      <p:sp>
        <p:nvSpPr>
          <p:cNvPr id="4" name="Rectangle 3">
            <a:extLst>
              <a:ext uri="{FF2B5EF4-FFF2-40B4-BE49-F238E27FC236}">
                <a16:creationId xmlns:a16="http://schemas.microsoft.com/office/drawing/2014/main" id="{72588D47-F813-2844-92A3-3012F897607D}"/>
              </a:ext>
            </a:extLst>
          </p:cNvPr>
          <p:cNvSpPr/>
          <p:nvPr/>
        </p:nvSpPr>
        <p:spPr>
          <a:xfrm>
            <a:off x="2767362" y="6469024"/>
            <a:ext cx="3506088" cy="302840"/>
          </a:xfrm>
          <a:prstGeom prst="rect">
            <a:avLst/>
          </a:prstGeom>
        </p:spPr>
        <p:txBody>
          <a:bodyPr wrap="none">
            <a:spAutoFit/>
          </a:bodyPr>
          <a:lstStyle/>
          <a:p>
            <a:r>
              <a:rPr lang="en-US" dirty="0">
                <a:solidFill>
                  <a:srgbClr val="FF0000"/>
                </a:solidFill>
              </a:rPr>
              <a:t>*(yes, we can do that in Python!)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a:extLst>
              <a:ext uri="{FF2B5EF4-FFF2-40B4-BE49-F238E27FC236}">
                <a16:creationId xmlns:a16="http://schemas.microsoft.com/office/drawing/2014/main" id="{6172CCBF-F3BA-0749-810A-A99BD29658C0}"/>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Common Operations 1/5</a:t>
            </a:r>
          </a:p>
        </p:txBody>
      </p:sp>
      <p:sp>
        <p:nvSpPr>
          <p:cNvPr id="8194" name="Rectangle 2">
            <a:extLst>
              <a:ext uri="{FF2B5EF4-FFF2-40B4-BE49-F238E27FC236}">
                <a16:creationId xmlns:a16="http://schemas.microsoft.com/office/drawing/2014/main" id="{9A073561-F3BE-3146-905E-027A42F4F0A2}"/>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Adding an item to a list</a:t>
            </a:r>
          </a:p>
        </p:txBody>
      </p:sp>
      <p:sp>
        <p:nvSpPr>
          <p:cNvPr id="27651" name="Rectangle 3">
            <a:extLst>
              <a:ext uri="{FF2B5EF4-FFF2-40B4-BE49-F238E27FC236}">
                <a16:creationId xmlns:a16="http://schemas.microsoft.com/office/drawing/2014/main" id="{F9941F29-A963-C54C-BEC6-37E7424F571E}"/>
              </a:ext>
            </a:extLst>
          </p:cNvPr>
          <p:cNvSpPr>
            <a:spLocks noChangeArrowheads="1"/>
          </p:cNvSpPr>
          <p:nvPr/>
        </p:nvSpPr>
        <p:spPr bwMode="auto">
          <a:xfrm>
            <a:off x="3240088" y="197961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5</a:t>
            </a:r>
          </a:p>
        </p:txBody>
      </p:sp>
      <p:sp>
        <p:nvSpPr>
          <p:cNvPr id="27652" name="Rectangle 4">
            <a:extLst>
              <a:ext uri="{FF2B5EF4-FFF2-40B4-BE49-F238E27FC236}">
                <a16:creationId xmlns:a16="http://schemas.microsoft.com/office/drawing/2014/main" id="{446A6FAE-BB7E-5341-8704-71427D61848E}"/>
              </a:ext>
            </a:extLst>
          </p:cNvPr>
          <p:cNvSpPr>
            <a:spLocks noChangeArrowheads="1"/>
          </p:cNvSpPr>
          <p:nvPr/>
        </p:nvSpPr>
        <p:spPr bwMode="auto">
          <a:xfrm>
            <a:off x="4140200" y="197961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
        <p:nvSpPr>
          <p:cNvPr id="27653" name="Rectangle 5">
            <a:extLst>
              <a:ext uri="{FF2B5EF4-FFF2-40B4-BE49-F238E27FC236}">
                <a16:creationId xmlns:a16="http://schemas.microsoft.com/office/drawing/2014/main" id="{99BF4AC1-7FC1-5541-A30A-B62825635E31}"/>
              </a:ext>
            </a:extLst>
          </p:cNvPr>
          <p:cNvSpPr>
            <a:spLocks noChangeArrowheads="1"/>
          </p:cNvSpPr>
          <p:nvPr/>
        </p:nvSpPr>
        <p:spPr bwMode="auto">
          <a:xfrm>
            <a:off x="5040313" y="197961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2</a:t>
            </a:r>
          </a:p>
        </p:txBody>
      </p:sp>
      <p:sp>
        <p:nvSpPr>
          <p:cNvPr id="27654" name="Rectangle 6">
            <a:extLst>
              <a:ext uri="{FF2B5EF4-FFF2-40B4-BE49-F238E27FC236}">
                <a16:creationId xmlns:a16="http://schemas.microsoft.com/office/drawing/2014/main" id="{5685BEE4-EBCB-1145-B57D-A1C4CA49B11A}"/>
              </a:ext>
            </a:extLst>
          </p:cNvPr>
          <p:cNvSpPr>
            <a:spLocks noChangeArrowheads="1"/>
          </p:cNvSpPr>
          <p:nvPr/>
        </p:nvSpPr>
        <p:spPr bwMode="auto">
          <a:xfrm>
            <a:off x="5940425" y="197961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4</a:t>
            </a:r>
          </a:p>
        </p:txBody>
      </p:sp>
      <p:sp>
        <p:nvSpPr>
          <p:cNvPr id="8199" name="Rectangle 7">
            <a:extLst>
              <a:ext uri="{FF2B5EF4-FFF2-40B4-BE49-F238E27FC236}">
                <a16:creationId xmlns:a16="http://schemas.microsoft.com/office/drawing/2014/main" id="{2C915150-B566-7840-A8D9-9A681D73FDD8}"/>
              </a:ext>
            </a:extLst>
          </p:cNvPr>
          <p:cNvSpPr>
            <a:spLocks noChangeArrowheads="1"/>
          </p:cNvSpPr>
          <p:nvPr/>
        </p:nvSpPr>
        <p:spPr bwMode="auto">
          <a:xfrm>
            <a:off x="1979613" y="1979613"/>
            <a:ext cx="1260475" cy="7207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a:solidFill>
                  <a:srgbClr val="000000"/>
                </a:solidFill>
                <a:latin typeface="Arial" charset="0"/>
                <a:ea typeface="ＭＳ Ｐゴシック" charset="0"/>
                <a:cs typeface="ＭＳ Ｐゴシック" charset="0"/>
              </a:rPr>
              <a:t>X =</a:t>
            </a:r>
          </a:p>
        </p:txBody>
      </p:sp>
      <p:sp>
        <p:nvSpPr>
          <p:cNvPr id="8200" name="Text Box 8">
            <a:extLst>
              <a:ext uri="{FF2B5EF4-FFF2-40B4-BE49-F238E27FC236}">
                <a16:creationId xmlns:a16="http://schemas.microsoft.com/office/drawing/2014/main" id="{83CE229C-9077-5A49-B05D-486FEA5CDEBB}"/>
              </a:ext>
            </a:extLst>
          </p:cNvPr>
          <p:cNvSpPr txBox="1">
            <a:spLocks noChangeArrowheads="1"/>
          </p:cNvSpPr>
          <p:nvPr/>
        </p:nvSpPr>
        <p:spPr bwMode="auto">
          <a:xfrm>
            <a:off x="2284413" y="3419475"/>
            <a:ext cx="5095875" cy="6905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12096" rIns="0" bIns="0"/>
          <a:lstStyle>
            <a:lvl1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1pPr>
            <a:lvl2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2pPr>
            <a:lvl3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3pPr>
            <a:lvl4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4pPr>
            <a:lvl5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9pPr>
          </a:lstStyle>
          <a:p>
            <a:pPr>
              <a:lnSpc>
                <a:spcPct val="94000"/>
              </a:lnSpc>
              <a:spcBef>
                <a:spcPts val="700"/>
              </a:spcBef>
              <a:buFont typeface="Times New Roman" charset="0"/>
              <a:buNone/>
              <a:defRPr/>
            </a:pPr>
            <a:r>
              <a:rPr lang="en-ZA" sz="4800">
                <a:latin typeface="FreeMono" charset="0"/>
              </a:rPr>
              <a:t>X.append (3)</a:t>
            </a:r>
          </a:p>
        </p:txBody>
      </p:sp>
      <p:sp>
        <p:nvSpPr>
          <p:cNvPr id="8201" name="Line 9">
            <a:extLst>
              <a:ext uri="{FF2B5EF4-FFF2-40B4-BE49-F238E27FC236}">
                <a16:creationId xmlns:a16="http://schemas.microsoft.com/office/drawing/2014/main" id="{7994309F-0E5F-5744-8F94-31E60B51855E}"/>
              </a:ext>
            </a:extLst>
          </p:cNvPr>
          <p:cNvSpPr>
            <a:spLocks noChangeShapeType="1"/>
          </p:cNvSpPr>
          <p:nvPr/>
        </p:nvSpPr>
        <p:spPr bwMode="auto">
          <a:xfrm>
            <a:off x="4500563" y="2879725"/>
            <a:ext cx="1587" cy="539750"/>
          </a:xfrm>
          <a:prstGeom prst="line">
            <a:avLst/>
          </a:prstGeom>
          <a:noFill/>
          <a:ln w="9525" cap="flat">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cs typeface="ＭＳ Ｐゴシック" charset="0"/>
            </a:endParaRPr>
          </a:p>
        </p:txBody>
      </p:sp>
      <p:sp>
        <p:nvSpPr>
          <p:cNvPr id="8202" name="Line 10">
            <a:extLst>
              <a:ext uri="{FF2B5EF4-FFF2-40B4-BE49-F238E27FC236}">
                <a16:creationId xmlns:a16="http://schemas.microsoft.com/office/drawing/2014/main" id="{9C51A8EF-88F1-E246-B0E8-C3781EE3E7E9}"/>
              </a:ext>
            </a:extLst>
          </p:cNvPr>
          <p:cNvSpPr>
            <a:spLocks noChangeShapeType="1"/>
          </p:cNvSpPr>
          <p:nvPr/>
        </p:nvSpPr>
        <p:spPr bwMode="auto">
          <a:xfrm>
            <a:off x="4500563" y="4140200"/>
            <a:ext cx="1587" cy="539750"/>
          </a:xfrm>
          <a:prstGeom prst="line">
            <a:avLst/>
          </a:prstGeom>
          <a:noFill/>
          <a:ln w="9525" cap="flat">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cs typeface="ＭＳ Ｐゴシック" charset="0"/>
            </a:endParaRPr>
          </a:p>
        </p:txBody>
      </p:sp>
      <p:sp>
        <p:nvSpPr>
          <p:cNvPr id="27659" name="Rectangle 11">
            <a:extLst>
              <a:ext uri="{FF2B5EF4-FFF2-40B4-BE49-F238E27FC236}">
                <a16:creationId xmlns:a16="http://schemas.microsoft.com/office/drawing/2014/main" id="{3F6C4C11-31E2-F94A-B640-E19BA89C3D5F}"/>
              </a:ext>
            </a:extLst>
          </p:cNvPr>
          <p:cNvSpPr>
            <a:spLocks noChangeArrowheads="1"/>
          </p:cNvSpPr>
          <p:nvPr/>
        </p:nvSpPr>
        <p:spPr bwMode="auto">
          <a:xfrm>
            <a:off x="3240088" y="4859338"/>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5</a:t>
            </a:r>
          </a:p>
        </p:txBody>
      </p:sp>
      <p:sp>
        <p:nvSpPr>
          <p:cNvPr id="27660" name="Rectangle 12">
            <a:extLst>
              <a:ext uri="{FF2B5EF4-FFF2-40B4-BE49-F238E27FC236}">
                <a16:creationId xmlns:a16="http://schemas.microsoft.com/office/drawing/2014/main" id="{42C3434F-F4CD-D64F-8057-DEA93E0F22EE}"/>
              </a:ext>
            </a:extLst>
          </p:cNvPr>
          <p:cNvSpPr>
            <a:spLocks noChangeArrowheads="1"/>
          </p:cNvSpPr>
          <p:nvPr/>
        </p:nvSpPr>
        <p:spPr bwMode="auto">
          <a:xfrm>
            <a:off x="4140200" y="4859338"/>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
        <p:nvSpPr>
          <p:cNvPr id="27661" name="Rectangle 13">
            <a:extLst>
              <a:ext uri="{FF2B5EF4-FFF2-40B4-BE49-F238E27FC236}">
                <a16:creationId xmlns:a16="http://schemas.microsoft.com/office/drawing/2014/main" id="{DD6D90E3-1509-4145-9BE4-DD481CEEB503}"/>
              </a:ext>
            </a:extLst>
          </p:cNvPr>
          <p:cNvSpPr>
            <a:spLocks noChangeArrowheads="1"/>
          </p:cNvSpPr>
          <p:nvPr/>
        </p:nvSpPr>
        <p:spPr bwMode="auto">
          <a:xfrm>
            <a:off x="5040313" y="4859338"/>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2</a:t>
            </a:r>
          </a:p>
        </p:txBody>
      </p:sp>
      <p:sp>
        <p:nvSpPr>
          <p:cNvPr id="27662" name="Rectangle 14">
            <a:extLst>
              <a:ext uri="{FF2B5EF4-FFF2-40B4-BE49-F238E27FC236}">
                <a16:creationId xmlns:a16="http://schemas.microsoft.com/office/drawing/2014/main" id="{94C1723A-C4A2-934B-B52D-BF96ADCB50AD}"/>
              </a:ext>
            </a:extLst>
          </p:cNvPr>
          <p:cNvSpPr>
            <a:spLocks noChangeArrowheads="1"/>
          </p:cNvSpPr>
          <p:nvPr/>
        </p:nvSpPr>
        <p:spPr bwMode="auto">
          <a:xfrm>
            <a:off x="5940425" y="4859338"/>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4</a:t>
            </a:r>
          </a:p>
        </p:txBody>
      </p:sp>
      <p:sp>
        <p:nvSpPr>
          <p:cNvPr id="8207" name="Rectangle 15">
            <a:extLst>
              <a:ext uri="{FF2B5EF4-FFF2-40B4-BE49-F238E27FC236}">
                <a16:creationId xmlns:a16="http://schemas.microsoft.com/office/drawing/2014/main" id="{BC8F39CC-1FEA-A54C-8F5A-8FBF49B17EEC}"/>
              </a:ext>
            </a:extLst>
          </p:cNvPr>
          <p:cNvSpPr>
            <a:spLocks noChangeArrowheads="1"/>
          </p:cNvSpPr>
          <p:nvPr/>
        </p:nvSpPr>
        <p:spPr bwMode="auto">
          <a:xfrm>
            <a:off x="1979613" y="4859338"/>
            <a:ext cx="1260475" cy="7207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a:solidFill>
                  <a:srgbClr val="000000"/>
                </a:solidFill>
                <a:latin typeface="Arial" charset="0"/>
                <a:ea typeface="ＭＳ Ｐゴシック" charset="0"/>
                <a:cs typeface="ＭＳ Ｐゴシック" charset="0"/>
              </a:rPr>
              <a:t>X =</a:t>
            </a:r>
          </a:p>
        </p:txBody>
      </p:sp>
      <p:sp>
        <p:nvSpPr>
          <p:cNvPr id="27664" name="Rectangle 16">
            <a:extLst>
              <a:ext uri="{FF2B5EF4-FFF2-40B4-BE49-F238E27FC236}">
                <a16:creationId xmlns:a16="http://schemas.microsoft.com/office/drawing/2014/main" id="{D3628A8A-C1B2-E64E-83B2-2FFB6BE14114}"/>
              </a:ext>
            </a:extLst>
          </p:cNvPr>
          <p:cNvSpPr>
            <a:spLocks noChangeArrowheads="1"/>
          </p:cNvSpPr>
          <p:nvPr/>
        </p:nvSpPr>
        <p:spPr bwMode="auto">
          <a:xfrm>
            <a:off x="6840538" y="4859338"/>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B15E3699-F8CC-0948-AFF2-1D2B7BB0657B}"/>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Common Operations 2/5</a:t>
            </a:r>
          </a:p>
        </p:txBody>
      </p:sp>
      <p:sp>
        <p:nvSpPr>
          <p:cNvPr id="9218" name="Rectangle 2">
            <a:extLst>
              <a:ext uri="{FF2B5EF4-FFF2-40B4-BE49-F238E27FC236}">
                <a16:creationId xmlns:a16="http://schemas.microsoft.com/office/drawing/2014/main" id="{252F4284-B5B6-4B46-A2B8-E959BF178E25}"/>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Accessing an item in a list</a:t>
            </a:r>
          </a:p>
        </p:txBody>
      </p:sp>
      <p:sp>
        <p:nvSpPr>
          <p:cNvPr id="29699" name="Rectangle 3">
            <a:extLst>
              <a:ext uri="{FF2B5EF4-FFF2-40B4-BE49-F238E27FC236}">
                <a16:creationId xmlns:a16="http://schemas.microsoft.com/office/drawing/2014/main" id="{158A676E-68A9-AD41-8F9F-E87E26792243}"/>
              </a:ext>
            </a:extLst>
          </p:cNvPr>
          <p:cNvSpPr>
            <a:spLocks noChangeArrowheads="1"/>
          </p:cNvSpPr>
          <p:nvPr/>
        </p:nvSpPr>
        <p:spPr bwMode="auto">
          <a:xfrm>
            <a:off x="3240088" y="197961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5</a:t>
            </a:r>
          </a:p>
        </p:txBody>
      </p:sp>
      <p:sp>
        <p:nvSpPr>
          <p:cNvPr id="29700" name="Rectangle 4">
            <a:extLst>
              <a:ext uri="{FF2B5EF4-FFF2-40B4-BE49-F238E27FC236}">
                <a16:creationId xmlns:a16="http://schemas.microsoft.com/office/drawing/2014/main" id="{8DDA1376-5B96-A64C-9EBE-EFBCFA13AB35}"/>
              </a:ext>
            </a:extLst>
          </p:cNvPr>
          <p:cNvSpPr>
            <a:spLocks noChangeArrowheads="1"/>
          </p:cNvSpPr>
          <p:nvPr/>
        </p:nvSpPr>
        <p:spPr bwMode="auto">
          <a:xfrm>
            <a:off x="4140200" y="197961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
        <p:nvSpPr>
          <p:cNvPr id="29701" name="Rectangle 5">
            <a:extLst>
              <a:ext uri="{FF2B5EF4-FFF2-40B4-BE49-F238E27FC236}">
                <a16:creationId xmlns:a16="http://schemas.microsoft.com/office/drawing/2014/main" id="{EFDF8935-9B43-8242-9C4B-C2A18E0FDEB8}"/>
              </a:ext>
            </a:extLst>
          </p:cNvPr>
          <p:cNvSpPr>
            <a:spLocks noChangeArrowheads="1"/>
          </p:cNvSpPr>
          <p:nvPr/>
        </p:nvSpPr>
        <p:spPr bwMode="auto">
          <a:xfrm>
            <a:off x="5040313" y="197961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2</a:t>
            </a:r>
          </a:p>
        </p:txBody>
      </p:sp>
      <p:sp>
        <p:nvSpPr>
          <p:cNvPr id="29702" name="Rectangle 6">
            <a:extLst>
              <a:ext uri="{FF2B5EF4-FFF2-40B4-BE49-F238E27FC236}">
                <a16:creationId xmlns:a16="http://schemas.microsoft.com/office/drawing/2014/main" id="{C6C36F67-EFFA-FA4B-A65B-5878EF5678B9}"/>
              </a:ext>
            </a:extLst>
          </p:cNvPr>
          <p:cNvSpPr>
            <a:spLocks noChangeArrowheads="1"/>
          </p:cNvSpPr>
          <p:nvPr/>
        </p:nvSpPr>
        <p:spPr bwMode="auto">
          <a:xfrm>
            <a:off x="5940425" y="197961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4</a:t>
            </a:r>
          </a:p>
        </p:txBody>
      </p:sp>
      <p:sp>
        <p:nvSpPr>
          <p:cNvPr id="9223" name="Rectangle 7">
            <a:extLst>
              <a:ext uri="{FF2B5EF4-FFF2-40B4-BE49-F238E27FC236}">
                <a16:creationId xmlns:a16="http://schemas.microsoft.com/office/drawing/2014/main" id="{03B35B8B-B305-6C45-9AAF-8A8863F0FABD}"/>
              </a:ext>
            </a:extLst>
          </p:cNvPr>
          <p:cNvSpPr>
            <a:spLocks noChangeArrowheads="1"/>
          </p:cNvSpPr>
          <p:nvPr/>
        </p:nvSpPr>
        <p:spPr bwMode="auto">
          <a:xfrm>
            <a:off x="1979613" y="1979613"/>
            <a:ext cx="1260475" cy="7207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a:solidFill>
                  <a:srgbClr val="000000"/>
                </a:solidFill>
                <a:latin typeface="Arial" charset="0"/>
                <a:ea typeface="ＭＳ Ｐゴシック" charset="0"/>
                <a:cs typeface="ＭＳ Ｐゴシック" charset="0"/>
              </a:rPr>
              <a:t>X =</a:t>
            </a:r>
          </a:p>
        </p:txBody>
      </p:sp>
      <p:sp>
        <p:nvSpPr>
          <p:cNvPr id="9224" name="Text Box 8">
            <a:extLst>
              <a:ext uri="{FF2B5EF4-FFF2-40B4-BE49-F238E27FC236}">
                <a16:creationId xmlns:a16="http://schemas.microsoft.com/office/drawing/2014/main" id="{97C55396-2797-354F-8ED7-CBEE5E1F0C19}"/>
              </a:ext>
            </a:extLst>
          </p:cNvPr>
          <p:cNvSpPr txBox="1">
            <a:spLocks noChangeArrowheads="1"/>
          </p:cNvSpPr>
          <p:nvPr/>
        </p:nvSpPr>
        <p:spPr bwMode="auto">
          <a:xfrm>
            <a:off x="2284413" y="3419475"/>
            <a:ext cx="5095875" cy="6905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12096" rIns="0" bIns="0"/>
          <a:lstStyle>
            <a:lvl1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1pPr>
            <a:lvl2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2pPr>
            <a:lvl3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3pPr>
            <a:lvl4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4pPr>
            <a:lvl5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9pPr>
          </a:lstStyle>
          <a:p>
            <a:pPr>
              <a:lnSpc>
                <a:spcPct val="94000"/>
              </a:lnSpc>
              <a:spcBef>
                <a:spcPts val="700"/>
              </a:spcBef>
              <a:buFont typeface="Times New Roman" charset="0"/>
              <a:buNone/>
              <a:defRPr/>
            </a:pPr>
            <a:r>
              <a:rPr lang="en-ZA" sz="4800">
                <a:latin typeface="FreeMono" charset="0"/>
              </a:rPr>
              <a:t>print (X[1])</a:t>
            </a:r>
          </a:p>
        </p:txBody>
      </p:sp>
      <p:sp>
        <p:nvSpPr>
          <p:cNvPr id="9225" name="Line 9">
            <a:extLst>
              <a:ext uri="{FF2B5EF4-FFF2-40B4-BE49-F238E27FC236}">
                <a16:creationId xmlns:a16="http://schemas.microsoft.com/office/drawing/2014/main" id="{7C3591FA-E8C8-4D4E-9712-37868F8BC409}"/>
              </a:ext>
            </a:extLst>
          </p:cNvPr>
          <p:cNvSpPr>
            <a:spLocks noChangeShapeType="1"/>
          </p:cNvSpPr>
          <p:nvPr/>
        </p:nvSpPr>
        <p:spPr bwMode="auto">
          <a:xfrm>
            <a:off x="4500563" y="2879725"/>
            <a:ext cx="1587" cy="539750"/>
          </a:xfrm>
          <a:prstGeom prst="line">
            <a:avLst/>
          </a:prstGeom>
          <a:noFill/>
          <a:ln w="9525" cap="flat">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cs typeface="ＭＳ Ｐゴシック" charset="0"/>
            </a:endParaRPr>
          </a:p>
        </p:txBody>
      </p:sp>
      <p:sp>
        <p:nvSpPr>
          <p:cNvPr id="9226" name="Line 10">
            <a:extLst>
              <a:ext uri="{FF2B5EF4-FFF2-40B4-BE49-F238E27FC236}">
                <a16:creationId xmlns:a16="http://schemas.microsoft.com/office/drawing/2014/main" id="{587337A7-EA9D-A249-9D18-47DECFBC419A}"/>
              </a:ext>
            </a:extLst>
          </p:cNvPr>
          <p:cNvSpPr>
            <a:spLocks noChangeShapeType="1"/>
          </p:cNvSpPr>
          <p:nvPr/>
        </p:nvSpPr>
        <p:spPr bwMode="auto">
          <a:xfrm>
            <a:off x="4500563" y="4140200"/>
            <a:ext cx="1587" cy="539750"/>
          </a:xfrm>
          <a:prstGeom prst="line">
            <a:avLst/>
          </a:prstGeom>
          <a:noFill/>
          <a:ln w="9525" cap="flat">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cs typeface="ＭＳ Ｐゴシック" charset="0"/>
            </a:endParaRPr>
          </a:p>
        </p:txBody>
      </p:sp>
      <p:sp>
        <p:nvSpPr>
          <p:cNvPr id="9227" name="Text Box 11">
            <a:extLst>
              <a:ext uri="{FF2B5EF4-FFF2-40B4-BE49-F238E27FC236}">
                <a16:creationId xmlns:a16="http://schemas.microsoft.com/office/drawing/2014/main" id="{8C3FDBD3-7E2C-B246-84BE-C93E4C4022A4}"/>
              </a:ext>
            </a:extLst>
          </p:cNvPr>
          <p:cNvSpPr txBox="1">
            <a:spLocks noChangeArrowheads="1"/>
          </p:cNvSpPr>
          <p:nvPr/>
        </p:nvSpPr>
        <p:spPr bwMode="auto">
          <a:xfrm>
            <a:off x="1928813" y="4970463"/>
            <a:ext cx="5095875" cy="6905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12096" rIns="0" bIns="0"/>
          <a:lstStyle>
            <a:lvl1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1pPr>
            <a:lvl2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2pPr>
            <a:lvl3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3pPr>
            <a:lvl4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4pPr>
            <a:lvl5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9pPr>
          </a:lstStyle>
          <a:p>
            <a:pPr algn="ctr">
              <a:lnSpc>
                <a:spcPct val="94000"/>
              </a:lnSpc>
              <a:spcBef>
                <a:spcPts val="700"/>
              </a:spcBef>
              <a:buFont typeface="Times New Roman" charset="0"/>
              <a:buNone/>
              <a:defRPr/>
            </a:pPr>
            <a:r>
              <a:rPr lang="en-ZA" sz="4800" dirty="0">
                <a:latin typeface="FreeMono" charset="0"/>
              </a:rPr>
              <a:t>3</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1DF57B15-C392-A140-BE67-54F5AC142002}"/>
              </a:ext>
            </a:extLst>
          </p:cNvPr>
          <p:cNvSpPr>
            <a:spLocks noGrp="1" noChangeArrowheads="1"/>
          </p:cNvSpPr>
          <p:nvPr>
            <p:ph type="title" idx="4294967295"/>
          </p:nvPr>
        </p:nvSpPr>
        <p:spPr>
          <a:xfrm>
            <a:off x="495300" y="225425"/>
            <a:ext cx="8909050" cy="776288"/>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27512" rIns="0" bIns="0" anchor="ct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ZA" altLang="en-US">
                <a:effectLst>
                  <a:outerShdw blurRad="38100" dist="38100" dir="2700000" algn="tl">
                    <a:srgbClr val="C0C0C0"/>
                  </a:outerShdw>
                </a:effectLst>
              </a:rPr>
              <a:t>Common Operations 2/5</a:t>
            </a:r>
          </a:p>
        </p:txBody>
      </p:sp>
      <p:sp>
        <p:nvSpPr>
          <p:cNvPr id="9218" name="Rectangle 2">
            <a:extLst>
              <a:ext uri="{FF2B5EF4-FFF2-40B4-BE49-F238E27FC236}">
                <a16:creationId xmlns:a16="http://schemas.microsoft.com/office/drawing/2014/main" id="{A337CD2B-8E51-8747-866D-F90CBD19F1AF}"/>
              </a:ext>
            </a:extLst>
          </p:cNvPr>
          <p:cNvSpPr>
            <a:spLocks noGrp="1" noChangeArrowheads="1"/>
          </p:cNvSpPr>
          <p:nvPr>
            <p:ph type="body" idx="4294967295"/>
          </p:nvPr>
        </p:nvSpPr>
        <p:spPr>
          <a:xfrm>
            <a:off x="495300" y="1196975"/>
            <a:ext cx="8909050" cy="48387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lIns="0" tIns="10584" rIns="0" bIns="0"/>
          <a:lstStyle/>
          <a:p>
            <a:pPr marL="0" indent="0">
              <a:lnSpc>
                <a:spcPct val="93000"/>
              </a:lnSpc>
              <a:buClr>
                <a:srgbClr val="666600"/>
              </a:buClr>
              <a:buSzPct val="75000"/>
              <a:buFont typeface="Times New Roman" charset="0"/>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defRPr/>
            </a:pPr>
            <a:r>
              <a:rPr lang="en-ZA" dirty="0"/>
              <a:t>Accessing the last item in a list</a:t>
            </a:r>
          </a:p>
        </p:txBody>
      </p:sp>
      <p:sp>
        <p:nvSpPr>
          <p:cNvPr id="31747" name="Rectangle 3">
            <a:extLst>
              <a:ext uri="{FF2B5EF4-FFF2-40B4-BE49-F238E27FC236}">
                <a16:creationId xmlns:a16="http://schemas.microsoft.com/office/drawing/2014/main" id="{8415A63F-14DE-1842-A109-91C948752A55}"/>
              </a:ext>
            </a:extLst>
          </p:cNvPr>
          <p:cNvSpPr>
            <a:spLocks noChangeArrowheads="1"/>
          </p:cNvSpPr>
          <p:nvPr/>
        </p:nvSpPr>
        <p:spPr bwMode="auto">
          <a:xfrm>
            <a:off x="3240088" y="197961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5</a:t>
            </a:r>
          </a:p>
        </p:txBody>
      </p:sp>
      <p:sp>
        <p:nvSpPr>
          <p:cNvPr id="31748" name="Rectangle 4">
            <a:extLst>
              <a:ext uri="{FF2B5EF4-FFF2-40B4-BE49-F238E27FC236}">
                <a16:creationId xmlns:a16="http://schemas.microsoft.com/office/drawing/2014/main" id="{2B3AA9C1-3600-C349-9402-7396E7FEE69B}"/>
              </a:ext>
            </a:extLst>
          </p:cNvPr>
          <p:cNvSpPr>
            <a:spLocks noChangeArrowheads="1"/>
          </p:cNvSpPr>
          <p:nvPr/>
        </p:nvSpPr>
        <p:spPr bwMode="auto">
          <a:xfrm>
            <a:off x="4140200" y="197961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3</a:t>
            </a:r>
          </a:p>
        </p:txBody>
      </p:sp>
      <p:sp>
        <p:nvSpPr>
          <p:cNvPr id="31749" name="Rectangle 5">
            <a:extLst>
              <a:ext uri="{FF2B5EF4-FFF2-40B4-BE49-F238E27FC236}">
                <a16:creationId xmlns:a16="http://schemas.microsoft.com/office/drawing/2014/main" id="{D120D887-9E6C-5C4B-9674-77656D9AD26B}"/>
              </a:ext>
            </a:extLst>
          </p:cNvPr>
          <p:cNvSpPr>
            <a:spLocks noChangeArrowheads="1"/>
          </p:cNvSpPr>
          <p:nvPr/>
        </p:nvSpPr>
        <p:spPr bwMode="auto">
          <a:xfrm>
            <a:off x="5040313" y="1979613"/>
            <a:ext cx="900112"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2</a:t>
            </a:r>
          </a:p>
        </p:txBody>
      </p:sp>
      <p:sp>
        <p:nvSpPr>
          <p:cNvPr id="31750" name="Rectangle 6">
            <a:extLst>
              <a:ext uri="{FF2B5EF4-FFF2-40B4-BE49-F238E27FC236}">
                <a16:creationId xmlns:a16="http://schemas.microsoft.com/office/drawing/2014/main" id="{40AB0BF7-651D-D543-8224-D2C256885341}"/>
              </a:ext>
            </a:extLst>
          </p:cNvPr>
          <p:cNvSpPr>
            <a:spLocks noChangeArrowheads="1"/>
          </p:cNvSpPr>
          <p:nvPr/>
        </p:nvSpPr>
        <p:spPr bwMode="auto">
          <a:xfrm>
            <a:off x="5940425" y="1979613"/>
            <a:ext cx="900113" cy="720725"/>
          </a:xfrm>
          <a:prstGeom prst="rect">
            <a:avLst/>
          </a:prstGeom>
          <a:solidFill>
            <a:srgbClr val="FCF4C7"/>
          </a:solidFill>
          <a:ln w="9525">
            <a:solidFill>
              <a:srgbClr val="000000"/>
            </a:solidFill>
            <a:round/>
            <a:headEnd/>
            <a:tailEnd/>
          </a:ln>
        </p:spPr>
        <p:txBody>
          <a:bodyPr wrap="none" lIns="90000" tIns="45000" rIns="90000" bIns="45000" anchor="ct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lnSpc>
                <a:spcPct val="76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r>
              <a:rPr lang="en-ZA" altLang="en-US" sz="3600">
                <a:solidFill>
                  <a:srgbClr val="000000"/>
                </a:solidFill>
              </a:rPr>
              <a:t>4</a:t>
            </a:r>
          </a:p>
        </p:txBody>
      </p:sp>
      <p:sp>
        <p:nvSpPr>
          <p:cNvPr id="9223" name="Rectangle 7">
            <a:extLst>
              <a:ext uri="{FF2B5EF4-FFF2-40B4-BE49-F238E27FC236}">
                <a16:creationId xmlns:a16="http://schemas.microsoft.com/office/drawing/2014/main" id="{22D447EF-BF61-1D4C-A77B-F37570AD75C7}"/>
              </a:ext>
            </a:extLst>
          </p:cNvPr>
          <p:cNvSpPr>
            <a:spLocks noChangeArrowheads="1"/>
          </p:cNvSpPr>
          <p:nvPr/>
        </p:nvSpPr>
        <p:spPr bwMode="auto">
          <a:xfrm>
            <a:off x="1979613" y="1979613"/>
            <a:ext cx="1260475" cy="7207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5000" rIns="90000" bIns="45000" anchor="ctr"/>
          <a:lstStyle/>
          <a:p>
            <a:pPr algn="ctr">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ZA" sz="3600">
                <a:solidFill>
                  <a:srgbClr val="000000"/>
                </a:solidFill>
                <a:latin typeface="Arial" charset="0"/>
                <a:ea typeface="ＭＳ Ｐゴシック" charset="0"/>
                <a:cs typeface="ＭＳ Ｐゴシック" charset="0"/>
              </a:rPr>
              <a:t>X =</a:t>
            </a:r>
          </a:p>
        </p:txBody>
      </p:sp>
      <p:sp>
        <p:nvSpPr>
          <p:cNvPr id="9224" name="Text Box 8">
            <a:extLst>
              <a:ext uri="{FF2B5EF4-FFF2-40B4-BE49-F238E27FC236}">
                <a16:creationId xmlns:a16="http://schemas.microsoft.com/office/drawing/2014/main" id="{3DF7367F-2353-704F-AA2B-86FE78585872}"/>
              </a:ext>
            </a:extLst>
          </p:cNvPr>
          <p:cNvSpPr txBox="1">
            <a:spLocks noChangeArrowheads="1"/>
          </p:cNvSpPr>
          <p:nvPr/>
        </p:nvSpPr>
        <p:spPr bwMode="auto">
          <a:xfrm>
            <a:off x="2284413" y="3419475"/>
            <a:ext cx="5095875" cy="6905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12096" rIns="0" bIns="0"/>
          <a:lstStyle>
            <a:lvl1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1pPr>
            <a:lvl2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2pPr>
            <a:lvl3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3pPr>
            <a:lvl4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4pPr>
            <a:lvl5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9pPr>
          </a:lstStyle>
          <a:p>
            <a:pPr>
              <a:lnSpc>
                <a:spcPct val="94000"/>
              </a:lnSpc>
              <a:spcBef>
                <a:spcPts val="700"/>
              </a:spcBef>
              <a:buFont typeface="Times New Roman" charset="0"/>
              <a:buNone/>
              <a:defRPr/>
            </a:pPr>
            <a:r>
              <a:rPr lang="en-ZA" sz="4800" dirty="0">
                <a:latin typeface="FreeMono" charset="0"/>
              </a:rPr>
              <a:t>print (X[-1])</a:t>
            </a:r>
          </a:p>
        </p:txBody>
      </p:sp>
      <p:sp>
        <p:nvSpPr>
          <p:cNvPr id="9225" name="Line 9">
            <a:extLst>
              <a:ext uri="{FF2B5EF4-FFF2-40B4-BE49-F238E27FC236}">
                <a16:creationId xmlns:a16="http://schemas.microsoft.com/office/drawing/2014/main" id="{15E0225D-58AE-B04B-AE10-91568D78B67D}"/>
              </a:ext>
            </a:extLst>
          </p:cNvPr>
          <p:cNvSpPr>
            <a:spLocks noChangeShapeType="1"/>
          </p:cNvSpPr>
          <p:nvPr/>
        </p:nvSpPr>
        <p:spPr bwMode="auto">
          <a:xfrm>
            <a:off x="4500563" y="2879725"/>
            <a:ext cx="1587" cy="539750"/>
          </a:xfrm>
          <a:prstGeom prst="line">
            <a:avLst/>
          </a:prstGeom>
          <a:noFill/>
          <a:ln w="9525" cap="flat">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cs typeface="ＭＳ Ｐゴシック" charset="0"/>
            </a:endParaRPr>
          </a:p>
        </p:txBody>
      </p:sp>
      <p:sp>
        <p:nvSpPr>
          <p:cNvPr id="9226" name="Line 10">
            <a:extLst>
              <a:ext uri="{FF2B5EF4-FFF2-40B4-BE49-F238E27FC236}">
                <a16:creationId xmlns:a16="http://schemas.microsoft.com/office/drawing/2014/main" id="{21392794-AC9A-0F4B-9070-1F9C670BD234}"/>
              </a:ext>
            </a:extLst>
          </p:cNvPr>
          <p:cNvSpPr>
            <a:spLocks noChangeShapeType="1"/>
          </p:cNvSpPr>
          <p:nvPr/>
        </p:nvSpPr>
        <p:spPr bwMode="auto">
          <a:xfrm>
            <a:off x="4500563" y="4140200"/>
            <a:ext cx="1587" cy="539750"/>
          </a:xfrm>
          <a:prstGeom prst="line">
            <a:avLst/>
          </a:prstGeom>
          <a:noFill/>
          <a:ln w="9525" cap="flat">
            <a:solidFill>
              <a:srgbClr val="00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buFont typeface="Times New Roman" charset="0"/>
              <a:buNone/>
              <a:defRPr/>
            </a:pPr>
            <a:endParaRPr lang="en-US">
              <a:latin typeface="Arial" charset="0"/>
              <a:ea typeface="ＭＳ Ｐゴシック" charset="0"/>
              <a:cs typeface="ＭＳ Ｐゴシック" charset="0"/>
            </a:endParaRPr>
          </a:p>
        </p:txBody>
      </p:sp>
      <p:sp>
        <p:nvSpPr>
          <p:cNvPr id="9227" name="Text Box 11">
            <a:extLst>
              <a:ext uri="{FF2B5EF4-FFF2-40B4-BE49-F238E27FC236}">
                <a16:creationId xmlns:a16="http://schemas.microsoft.com/office/drawing/2014/main" id="{A5C7FF7F-1FCA-8B4D-BC08-2EA3D80C5A66}"/>
              </a:ext>
            </a:extLst>
          </p:cNvPr>
          <p:cNvSpPr txBox="1">
            <a:spLocks noChangeArrowheads="1"/>
          </p:cNvSpPr>
          <p:nvPr/>
        </p:nvSpPr>
        <p:spPr bwMode="auto">
          <a:xfrm>
            <a:off x="1928813" y="4859338"/>
            <a:ext cx="5095875" cy="6905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12096" rIns="0" bIns="0"/>
          <a:lstStyle>
            <a:lvl1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1pPr>
            <a:lvl2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2pPr>
            <a:lvl3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3pPr>
            <a:lvl4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4pPr>
            <a:lvl5pPr>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5pPr>
            <a:lvl6pPr marL="25146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6pPr>
            <a:lvl7pPr marL="29718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7pPr>
            <a:lvl8pPr marL="34290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8pPr>
            <a:lvl9pPr marL="3886200" indent="-228600" defTabSz="449263" fontAlgn="base">
              <a:lnSpc>
                <a:spcPct val="76000"/>
              </a:lnSpc>
              <a:spcBef>
                <a:spcPct val="0"/>
              </a:spcBef>
              <a:spcAft>
                <a:spcPct val="0"/>
              </a:spcAft>
              <a:buClr>
                <a:srgbClr val="000000"/>
              </a:buClr>
              <a:buSzPct val="100000"/>
              <a:buFont typeface="Times New Roman" charset="0"/>
              <a:tabLst>
                <a:tab pos="119063" algn="l"/>
                <a:tab pos="576263" algn="l"/>
                <a:tab pos="1033463" algn="l"/>
                <a:tab pos="1490663" algn="l"/>
                <a:tab pos="1947863" algn="l"/>
                <a:tab pos="2405063" algn="l"/>
                <a:tab pos="2862263" algn="l"/>
                <a:tab pos="3319463" algn="l"/>
                <a:tab pos="3776663" algn="l"/>
                <a:tab pos="4233863" algn="l"/>
                <a:tab pos="4691063" algn="l"/>
                <a:tab pos="5148263" algn="l"/>
                <a:tab pos="5605463" algn="l"/>
                <a:tab pos="6062663" algn="l"/>
                <a:tab pos="6519863" algn="l"/>
                <a:tab pos="6977063" algn="l"/>
                <a:tab pos="7434263" algn="l"/>
                <a:tab pos="7891463" algn="l"/>
                <a:tab pos="8348663" algn="l"/>
                <a:tab pos="8805863" algn="l"/>
              </a:tabLst>
              <a:defRPr>
                <a:solidFill>
                  <a:srgbClr val="000000"/>
                </a:solidFill>
                <a:latin typeface="Arial" charset="0"/>
                <a:ea typeface="ＭＳ Ｐゴシック" charset="0"/>
                <a:cs typeface="Arial" charset="0"/>
              </a:defRPr>
            </a:lvl9pPr>
          </a:lstStyle>
          <a:p>
            <a:pPr algn="ctr">
              <a:lnSpc>
                <a:spcPct val="94000"/>
              </a:lnSpc>
              <a:spcBef>
                <a:spcPts val="700"/>
              </a:spcBef>
              <a:buFont typeface="Times New Roman" charset="0"/>
              <a:buNone/>
              <a:defRPr/>
            </a:pPr>
            <a:r>
              <a:rPr lang="en-ZA" sz="4800" dirty="0">
                <a:latin typeface="FreeMono" charset="0"/>
              </a:rPr>
              <a:t>4</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Theme">
      <a:majorFont>
        <a:latin typeface="FreeSans"/>
        <a:ea typeface="ＭＳ Ｐゴシック"/>
        <a:cs typeface="Arial"/>
      </a:majorFont>
      <a:minorFont>
        <a:latin typeface="FreeSans"/>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76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chemeClr val="bg1"/>
            </a:solidFill>
            <a:effectLst/>
            <a:latin typeface="Arial" charset="0"/>
            <a:ea typeface="ＭＳ Ｐゴシック"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38600</TotalTime>
  <Words>3329</Words>
  <Application>Microsoft Macintosh PowerPoint</Application>
  <PresentationFormat>Custom</PresentationFormat>
  <Paragraphs>589</Paragraphs>
  <Slides>40</Slides>
  <Notes>30</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58" baseType="lpstr">
      <vt:lpstr>ＭＳ Ｐゴシック</vt:lpstr>
      <vt:lpstr>Apple Chancery</vt:lpstr>
      <vt:lpstr>Arial</vt:lpstr>
      <vt:lpstr>Copperplate Gothic Light</vt:lpstr>
      <vt:lpstr>Courier</vt:lpstr>
      <vt:lpstr>Courier New</vt:lpstr>
      <vt:lpstr>FreeMono</vt:lpstr>
      <vt:lpstr>FreeSans</vt:lpstr>
      <vt:lpstr>Gill Sans MT</vt:lpstr>
      <vt:lpstr>Helvetica</vt:lpstr>
      <vt:lpstr>Lucida Sans Unicode</vt:lpstr>
      <vt:lpstr>Menlo</vt:lpstr>
      <vt:lpstr>Menlo-Regular</vt:lpstr>
      <vt:lpstr>Times New Roman</vt:lpstr>
      <vt:lpstr>Verdana</vt:lpstr>
      <vt:lpstr>Wingdings</vt:lpstr>
      <vt:lpstr>Office Theme</vt:lpstr>
      <vt:lpstr>Equation</vt:lpstr>
      <vt:lpstr>Arrays (Lists)</vt:lpstr>
      <vt:lpstr>Problem: Basic statistics program</vt:lpstr>
      <vt:lpstr>We can calculate the average</vt:lpstr>
      <vt:lpstr>We can calculate the average</vt:lpstr>
      <vt:lpstr>Concept: Arrays</vt:lpstr>
      <vt:lpstr>Python Arrays: Lists</vt:lpstr>
      <vt:lpstr>Common Operations 1/5</vt:lpstr>
      <vt:lpstr>Common Operations 2/5</vt:lpstr>
      <vt:lpstr>Common Operations 2/5</vt:lpstr>
      <vt:lpstr>Common Operations 4/5</vt:lpstr>
      <vt:lpstr>Common Operations 5/5</vt:lpstr>
      <vt:lpstr>Example</vt:lpstr>
      <vt:lpstr>Common Pitfall/Error</vt:lpstr>
      <vt:lpstr>Basic List Manipulation</vt:lpstr>
      <vt:lpstr>Problem – can we do this now?</vt:lpstr>
      <vt:lpstr>Common List Functions</vt:lpstr>
      <vt:lpstr>Problem – can we do all  this now?</vt:lpstr>
      <vt:lpstr>Problem</vt:lpstr>
      <vt:lpstr>Problem</vt:lpstr>
      <vt:lpstr>Problem</vt:lpstr>
      <vt:lpstr>The prefix-sum problem</vt:lpstr>
      <vt:lpstr>The prefix-sum problem</vt:lpstr>
      <vt:lpstr>2-Dimensional Arrays</vt:lpstr>
      <vt:lpstr>2-Dimensional Arrays</vt:lpstr>
      <vt:lpstr>Problem</vt:lpstr>
      <vt:lpstr>n-Dimensional Arrays</vt:lpstr>
      <vt:lpstr>Dictionaries</vt:lpstr>
      <vt:lpstr>Common Dictionary Operations</vt:lpstr>
      <vt:lpstr>Common Dictionary Operations</vt:lpstr>
      <vt:lpstr>Problem</vt:lpstr>
      <vt:lpstr>Important difference: lists vs dict</vt:lpstr>
      <vt:lpstr>Generic structures</vt:lpstr>
      <vt:lpstr>Checkpoint</vt:lpstr>
      <vt:lpstr>2D Arrays: summing two matrices</vt:lpstr>
      <vt:lpstr>Arrays in Functions</vt:lpstr>
      <vt:lpstr>Reminder: Variable Scope and lifetime</vt:lpstr>
      <vt:lpstr>Reminder: Scope</vt:lpstr>
      <vt:lpstr>Reminder: Global variables</vt:lpstr>
      <vt:lpstr>Checkpoint on variable scope</vt:lpstr>
      <vt:lpstr>Challenge: 2D arrays</vt:lpstr>
    </vt:vector>
  </TitlesOfParts>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Hussein Suleman</dc:creator>
  <cp:lastModifiedBy>mkuttel@cs.uct.ac.za</cp:lastModifiedBy>
  <cp:revision>196</cp:revision>
  <cp:lastPrinted>2015-04-10T14:14:40Z</cp:lastPrinted>
  <dcterms:created xsi:type="dcterms:W3CDTF">1601-01-01T00:00:00Z</dcterms:created>
  <dcterms:modified xsi:type="dcterms:W3CDTF">2018-04-23T07:53:44Z</dcterms:modified>
</cp:coreProperties>
</file>