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8"/>
  </p:notesMasterIdLst>
  <p:handoutMasterIdLst>
    <p:handoutMasterId r:id="rId29"/>
  </p:handoutMasterIdLst>
  <p:sldIdLst>
    <p:sldId id="256" r:id="rId2"/>
    <p:sldId id="273" r:id="rId3"/>
    <p:sldId id="258" r:id="rId4"/>
    <p:sldId id="257" r:id="rId5"/>
    <p:sldId id="259" r:id="rId6"/>
    <p:sldId id="260" r:id="rId7"/>
    <p:sldId id="276" r:id="rId8"/>
    <p:sldId id="261" r:id="rId9"/>
    <p:sldId id="288" r:id="rId10"/>
    <p:sldId id="277" r:id="rId11"/>
    <p:sldId id="262" r:id="rId12"/>
    <p:sldId id="289" r:id="rId13"/>
    <p:sldId id="263" r:id="rId14"/>
    <p:sldId id="265" r:id="rId15"/>
    <p:sldId id="264" r:id="rId16"/>
    <p:sldId id="266" r:id="rId17"/>
    <p:sldId id="291" r:id="rId18"/>
    <p:sldId id="268" r:id="rId19"/>
    <p:sldId id="269" r:id="rId20"/>
    <p:sldId id="270" r:id="rId21"/>
    <p:sldId id="271" r:id="rId22"/>
    <p:sldId id="272" r:id="rId23"/>
    <p:sldId id="279" r:id="rId24"/>
    <p:sldId id="286" r:id="rId25"/>
    <p:sldId id="287" r:id="rId26"/>
    <p:sldId id="290" r:id="rId27"/>
  </p:sldIdLst>
  <p:sldSz cx="9907588" cy="6858000"/>
  <p:notesSz cx="7315200" cy="9601200"/>
  <p:defaultTextStyle>
    <a:defPPr>
      <a:defRPr lang="en-GB"/>
    </a:defPPr>
    <a:lvl1pPr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42"/>
    <p:restoredTop sz="94675"/>
  </p:normalViewPr>
  <p:slideViewPr>
    <p:cSldViewPr>
      <p:cViewPr>
        <p:scale>
          <a:sx n="163" d="100"/>
          <a:sy n="163" d="100"/>
        </p:scale>
        <p:origin x="920" y="1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1024"/>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7F23B8D-C55A-C64D-A3AC-BE5E3FBB4C3B}"/>
              </a:ext>
            </a:extLst>
          </p:cNvPr>
          <p:cNvSpPr>
            <a:spLocks noGrp="1"/>
          </p:cNvSpPr>
          <p:nvPr>
            <p:ph type="hdr" sz="quarter"/>
          </p:nvPr>
        </p:nvSpPr>
        <p:spPr>
          <a:xfrm>
            <a:off x="0" y="0"/>
            <a:ext cx="3170238" cy="479425"/>
          </a:xfrm>
          <a:prstGeom prst="rect">
            <a:avLst/>
          </a:prstGeom>
        </p:spPr>
        <p:txBody>
          <a:bodyPr vert="horz" lIns="91440" tIns="45720" rIns="91440" bIns="45720" rtlCol="0"/>
          <a:lstStyle>
            <a:lvl1pPr algn="l">
              <a:buFont typeface="Times New Roman" charset="0"/>
              <a:buNone/>
              <a:defRPr sz="1200">
                <a:latin typeface="Arial" charset="0"/>
                <a:ea typeface="ＭＳ Ｐゴシック" charset="0"/>
                <a:cs typeface="Arial" charset="0"/>
              </a:defRPr>
            </a:lvl1pPr>
          </a:lstStyle>
          <a:p>
            <a:pPr>
              <a:defRPr/>
            </a:pPr>
            <a:endParaRPr lang="en-US"/>
          </a:p>
        </p:txBody>
      </p:sp>
      <p:sp>
        <p:nvSpPr>
          <p:cNvPr id="3" name="Date Placeholder 2">
            <a:extLst>
              <a:ext uri="{FF2B5EF4-FFF2-40B4-BE49-F238E27FC236}">
                <a16:creationId xmlns:a16="http://schemas.microsoft.com/office/drawing/2014/main" id="{08B55E9B-F6AC-254F-A888-1AC60AEC4E2D}"/>
              </a:ext>
            </a:extLst>
          </p:cNvPr>
          <p:cNvSpPr>
            <a:spLocks noGrp="1"/>
          </p:cNvSpPr>
          <p:nvPr>
            <p:ph type="dt" sz="quarter" idx="1"/>
          </p:nvPr>
        </p:nvSpPr>
        <p:spPr>
          <a:xfrm>
            <a:off x="4143375" y="0"/>
            <a:ext cx="3170238" cy="479425"/>
          </a:xfrm>
          <a:prstGeom prst="rect">
            <a:avLst/>
          </a:prstGeom>
        </p:spPr>
        <p:txBody>
          <a:bodyPr vert="horz" wrap="square" lIns="91440" tIns="45720" rIns="91440" bIns="45720" numCol="1" anchor="t" anchorCtr="0" compatLnSpc="1">
            <a:prstTxWarp prst="textNoShape">
              <a:avLst/>
            </a:prstTxWarp>
          </a:bodyPr>
          <a:lstStyle>
            <a:lvl1pPr algn="r">
              <a:defRPr sz="1200">
                <a:cs typeface="Arial" panose="020B0604020202020204" pitchFamily="34" charset="0"/>
              </a:defRPr>
            </a:lvl1pPr>
          </a:lstStyle>
          <a:p>
            <a:fld id="{23E96325-0F66-204B-9A97-A5F8F4D211D1}" type="datetimeFigureOut">
              <a:rPr lang="en-US" altLang="en-US"/>
              <a:pPr/>
              <a:t>5/7/18</a:t>
            </a:fld>
            <a:endParaRPr lang="en-US" altLang="en-US"/>
          </a:p>
        </p:txBody>
      </p:sp>
      <p:sp>
        <p:nvSpPr>
          <p:cNvPr id="4" name="Footer Placeholder 3">
            <a:extLst>
              <a:ext uri="{FF2B5EF4-FFF2-40B4-BE49-F238E27FC236}">
                <a16:creationId xmlns:a16="http://schemas.microsoft.com/office/drawing/2014/main" id="{994C9CC5-25CA-1046-8480-05FCBA374522}"/>
              </a:ext>
            </a:extLst>
          </p:cNvPr>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buFont typeface="Times New Roman" charset="0"/>
              <a:buNone/>
              <a:defRPr sz="1200">
                <a:latin typeface="Arial" charset="0"/>
                <a:ea typeface="ＭＳ Ｐゴシック" charset="0"/>
                <a:cs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C0C3E88-4054-F343-B1E3-D4BC7FE097D0}"/>
              </a:ext>
            </a:extLst>
          </p:cNvPr>
          <p:cNvSpPr>
            <a:spLocks noGrp="1"/>
          </p:cNvSpPr>
          <p:nvPr>
            <p:ph type="sldNum" sz="quarter" idx="3"/>
          </p:nvPr>
        </p:nvSpPr>
        <p:spPr>
          <a:xfrm>
            <a:off x="4143375" y="9120188"/>
            <a:ext cx="3170238" cy="479425"/>
          </a:xfrm>
          <a:prstGeom prst="rect">
            <a:avLst/>
          </a:prstGeom>
        </p:spPr>
        <p:txBody>
          <a:bodyPr vert="horz" wrap="square" lIns="91440" tIns="45720" rIns="91440" bIns="45720" numCol="1" anchor="b" anchorCtr="0" compatLnSpc="1">
            <a:prstTxWarp prst="textNoShape">
              <a:avLst/>
            </a:prstTxWarp>
          </a:bodyPr>
          <a:lstStyle>
            <a:lvl1pPr algn="r">
              <a:defRPr sz="1200">
                <a:cs typeface="Arial" panose="020B0604020202020204" pitchFamily="34" charset="0"/>
              </a:defRPr>
            </a:lvl1pPr>
          </a:lstStyle>
          <a:p>
            <a:fld id="{BAD83262-DD6D-434B-9270-9D6178A6430E}"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a:extLst>
              <a:ext uri="{FF2B5EF4-FFF2-40B4-BE49-F238E27FC236}">
                <a16:creationId xmlns:a16="http://schemas.microsoft.com/office/drawing/2014/main" id="{2E199FEC-730C-CD4B-B9F5-9ED8D55D0C9C}"/>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xmlns="" w="9360" cap="flat">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4" name="AutoShape 2">
            <a:extLst>
              <a:ext uri="{FF2B5EF4-FFF2-40B4-BE49-F238E27FC236}">
                <a16:creationId xmlns:a16="http://schemas.microsoft.com/office/drawing/2014/main" id="{B9568FE1-9A84-C545-8AA9-E8CC919809A9}"/>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5" name="AutoShape 3">
            <a:extLst>
              <a:ext uri="{FF2B5EF4-FFF2-40B4-BE49-F238E27FC236}">
                <a16:creationId xmlns:a16="http://schemas.microsoft.com/office/drawing/2014/main" id="{250D912C-A189-2C41-AFD2-27E49E2A2D8B}"/>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6" name="AutoShape 4">
            <a:extLst>
              <a:ext uri="{FF2B5EF4-FFF2-40B4-BE49-F238E27FC236}">
                <a16:creationId xmlns:a16="http://schemas.microsoft.com/office/drawing/2014/main" id="{5D16C83B-8E83-7547-9B72-6634685E69B5}"/>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7" name="AutoShape 5">
            <a:extLst>
              <a:ext uri="{FF2B5EF4-FFF2-40B4-BE49-F238E27FC236}">
                <a16:creationId xmlns:a16="http://schemas.microsoft.com/office/drawing/2014/main" id="{7CF5D66F-EFC4-B34F-857C-BFDAAFE01B86}"/>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8" name="Rectangle 6">
            <a:extLst>
              <a:ext uri="{FF2B5EF4-FFF2-40B4-BE49-F238E27FC236}">
                <a16:creationId xmlns:a16="http://schemas.microsoft.com/office/drawing/2014/main" id="{5A52C135-DD80-C142-ACD7-90B3B6F51035}"/>
              </a:ext>
            </a:extLst>
          </p:cNvPr>
          <p:cNvSpPr>
            <a:spLocks noGrp="1" noChangeArrowheads="1"/>
          </p:cNvSpPr>
          <p:nvPr>
            <p:ph type="hdr"/>
          </p:nvPr>
        </p:nvSpPr>
        <p:spPr bwMode="auto">
          <a:xfrm>
            <a:off x="0" y="0"/>
            <a:ext cx="3162300" cy="4714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480" tIns="48240" rIns="96480" bIns="48240" numCol="1" anchor="t" anchorCtr="0" compatLnSpc="1">
            <a:prstTxWarp prst="textNoShape">
              <a:avLst/>
            </a:prstTxWarp>
          </a:bodyPr>
          <a:lstStyle>
            <a:lvl1pPr>
              <a:lnSpc>
                <a:spcPct val="93000"/>
              </a:lnSpc>
              <a:buFont typeface="Times New Roman" charset="0"/>
              <a:buNone/>
              <a:tabLst>
                <a:tab pos="723900" algn="l"/>
                <a:tab pos="1447800" algn="l"/>
                <a:tab pos="2171700" algn="l"/>
                <a:tab pos="2895600" algn="l"/>
              </a:tabLst>
              <a:defRPr sz="1400">
                <a:solidFill>
                  <a:srgbClr val="000000"/>
                </a:solidFill>
                <a:latin typeface="Times New Roman" charset="0"/>
                <a:ea typeface="ＭＳ Ｐゴシック" charset="0"/>
                <a:cs typeface="Lucida Sans Unicode" charset="0"/>
              </a:defRPr>
            </a:lvl1pPr>
          </a:lstStyle>
          <a:p>
            <a:pPr>
              <a:defRPr/>
            </a:pPr>
            <a:endParaRPr lang="en-GB"/>
          </a:p>
        </p:txBody>
      </p:sp>
      <p:sp>
        <p:nvSpPr>
          <p:cNvPr id="3079" name="Rectangle 7">
            <a:extLst>
              <a:ext uri="{FF2B5EF4-FFF2-40B4-BE49-F238E27FC236}">
                <a16:creationId xmlns:a16="http://schemas.microsoft.com/office/drawing/2014/main" id="{76F849AF-E1D3-D54D-BEED-C4FC8F88A2F6}"/>
              </a:ext>
            </a:extLst>
          </p:cNvPr>
          <p:cNvSpPr>
            <a:spLocks noGrp="1" noChangeArrowheads="1"/>
          </p:cNvSpPr>
          <p:nvPr>
            <p:ph type="dt"/>
          </p:nvPr>
        </p:nvSpPr>
        <p:spPr bwMode="auto">
          <a:xfrm>
            <a:off x="4143375" y="0"/>
            <a:ext cx="3162300" cy="4714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480" tIns="48240" rIns="96480" bIns="48240" numCol="1" anchor="t" anchorCtr="0" compatLnSpc="1">
            <a:prstTxWarp prst="textNoShape">
              <a:avLst/>
            </a:prstTxWarp>
          </a:bodyPr>
          <a:lstStyle>
            <a:lvl1pPr algn="r">
              <a:lnSpc>
                <a:spcPct val="93000"/>
              </a:lnSpc>
              <a:buFont typeface="Times New Roman" charset="0"/>
              <a:buNone/>
              <a:tabLst>
                <a:tab pos="723900" algn="l"/>
                <a:tab pos="1447800" algn="l"/>
                <a:tab pos="2171700" algn="l"/>
                <a:tab pos="2895600" algn="l"/>
              </a:tabLst>
              <a:defRPr sz="1400">
                <a:solidFill>
                  <a:srgbClr val="000000"/>
                </a:solidFill>
                <a:latin typeface="Times New Roman" charset="0"/>
                <a:ea typeface="ＭＳ Ｐゴシック" charset="0"/>
                <a:cs typeface="Lucida Sans Unicode" charset="0"/>
              </a:defRPr>
            </a:lvl1pPr>
          </a:lstStyle>
          <a:p>
            <a:pPr>
              <a:defRPr/>
            </a:pPr>
            <a:endParaRPr lang="en-GB"/>
          </a:p>
        </p:txBody>
      </p:sp>
      <p:sp>
        <p:nvSpPr>
          <p:cNvPr id="3080" name="Rectangle 8">
            <a:extLst>
              <a:ext uri="{FF2B5EF4-FFF2-40B4-BE49-F238E27FC236}">
                <a16:creationId xmlns:a16="http://schemas.microsoft.com/office/drawing/2014/main" id="{90A56D72-7683-9F4D-B03C-F91CAECFC49E}"/>
              </a:ext>
            </a:extLst>
          </p:cNvPr>
          <p:cNvSpPr>
            <a:spLocks noGrp="1" noRot="1" noChangeAspect="1" noChangeArrowheads="1"/>
          </p:cNvSpPr>
          <p:nvPr>
            <p:ph type="sldImg"/>
          </p:nvPr>
        </p:nvSpPr>
        <p:spPr bwMode="auto">
          <a:xfrm>
            <a:off x="1057275" y="720725"/>
            <a:ext cx="5192713" cy="35925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3081" name="Rectangle 9">
            <a:extLst>
              <a:ext uri="{FF2B5EF4-FFF2-40B4-BE49-F238E27FC236}">
                <a16:creationId xmlns:a16="http://schemas.microsoft.com/office/drawing/2014/main" id="{6B4FDC69-11F7-C949-9E88-B1DCC7AA90F0}"/>
              </a:ext>
            </a:extLst>
          </p:cNvPr>
          <p:cNvSpPr>
            <a:spLocks noGrp="1" noChangeArrowheads="1"/>
          </p:cNvSpPr>
          <p:nvPr>
            <p:ph type="body"/>
          </p:nvPr>
        </p:nvSpPr>
        <p:spPr bwMode="auto">
          <a:xfrm>
            <a:off x="731838" y="4560888"/>
            <a:ext cx="5843587" cy="43116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endParaRPr lang="en-US" noProof="0"/>
          </a:p>
        </p:txBody>
      </p:sp>
      <p:sp>
        <p:nvSpPr>
          <p:cNvPr id="3082" name="Rectangle 10">
            <a:extLst>
              <a:ext uri="{FF2B5EF4-FFF2-40B4-BE49-F238E27FC236}">
                <a16:creationId xmlns:a16="http://schemas.microsoft.com/office/drawing/2014/main" id="{C005D4D0-56B2-5849-ABF4-477F280A6528}"/>
              </a:ext>
            </a:extLst>
          </p:cNvPr>
          <p:cNvSpPr>
            <a:spLocks noGrp="1" noChangeArrowheads="1"/>
          </p:cNvSpPr>
          <p:nvPr>
            <p:ph type="ftr"/>
          </p:nvPr>
        </p:nvSpPr>
        <p:spPr bwMode="auto">
          <a:xfrm>
            <a:off x="0" y="9120188"/>
            <a:ext cx="3162300" cy="4714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480" tIns="48240" rIns="96480" bIns="48240" numCol="1" anchor="b" anchorCtr="0" compatLnSpc="1">
            <a:prstTxWarp prst="textNoShape">
              <a:avLst/>
            </a:prstTxWarp>
          </a:bodyPr>
          <a:lstStyle>
            <a:lvl1pPr>
              <a:lnSpc>
                <a:spcPct val="93000"/>
              </a:lnSpc>
              <a:buFont typeface="Times New Roman" charset="0"/>
              <a:buNone/>
              <a:tabLst>
                <a:tab pos="723900" algn="l"/>
                <a:tab pos="1447800" algn="l"/>
                <a:tab pos="2171700" algn="l"/>
                <a:tab pos="2895600" algn="l"/>
              </a:tabLst>
              <a:defRPr sz="1400">
                <a:solidFill>
                  <a:srgbClr val="000000"/>
                </a:solidFill>
                <a:latin typeface="Times New Roman" charset="0"/>
                <a:ea typeface="ＭＳ Ｐゴシック" charset="0"/>
                <a:cs typeface="Lucida Sans Unicode" charset="0"/>
              </a:defRPr>
            </a:lvl1pPr>
          </a:lstStyle>
          <a:p>
            <a:pPr>
              <a:defRPr/>
            </a:pPr>
            <a:endParaRPr lang="en-GB"/>
          </a:p>
        </p:txBody>
      </p:sp>
      <p:sp>
        <p:nvSpPr>
          <p:cNvPr id="3083" name="Rectangle 11">
            <a:extLst>
              <a:ext uri="{FF2B5EF4-FFF2-40B4-BE49-F238E27FC236}">
                <a16:creationId xmlns:a16="http://schemas.microsoft.com/office/drawing/2014/main" id="{58A0C041-54C5-3248-BAD1-DC6146A52AE4}"/>
              </a:ext>
            </a:extLst>
          </p:cNvPr>
          <p:cNvSpPr>
            <a:spLocks noGrp="1" noChangeArrowheads="1"/>
          </p:cNvSpPr>
          <p:nvPr>
            <p:ph type="sldNum"/>
          </p:nvPr>
        </p:nvSpPr>
        <p:spPr bwMode="auto">
          <a:xfrm>
            <a:off x="4143375" y="9120188"/>
            <a:ext cx="3162300" cy="4714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480" tIns="48240" rIns="96480" bIns="48240" numCol="1" anchor="b" anchorCtr="0" compatLnSpc="1">
            <a:prstTxWarp prst="textNoShape">
              <a:avLst/>
            </a:prstTxWarp>
          </a:bodyPr>
          <a:lstStyle>
            <a:lvl1pPr algn="r">
              <a:lnSpc>
                <a:spcPct val="93000"/>
              </a:lnSpc>
              <a:tabLst>
                <a:tab pos="723900" algn="l"/>
                <a:tab pos="1447800" algn="l"/>
                <a:tab pos="2171700" algn="l"/>
                <a:tab pos="2895600" algn="l"/>
              </a:tabLst>
              <a:defRPr sz="1400">
                <a:solidFill>
                  <a:srgbClr val="000000"/>
                </a:solidFill>
                <a:latin typeface="Times New Roman" panose="02020603050405020304" pitchFamily="18" charset="0"/>
              </a:defRPr>
            </a:lvl1pPr>
          </a:lstStyle>
          <a:p>
            <a:fld id="{E3688E6F-6A4B-A84E-8237-73E4C24B2FE5}"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ＭＳ Ｐゴシック" charset="0"/>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8DE9A159-78B9-ED43-A4FB-092861BA4E5A}"/>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C5ED3D4A-7430-5A49-9BA6-6BC87771B916}" type="slidenum">
              <a:rPr lang="en-GB" altLang="en-US" sz="1400">
                <a:solidFill>
                  <a:srgbClr val="000000"/>
                </a:solidFill>
                <a:latin typeface="Times New Roman" panose="02020603050405020304" pitchFamily="18" charset="0"/>
              </a:rPr>
              <a:pPr eaLnBrk="1" hangingPunct="1"/>
              <a:t>1</a:t>
            </a:fld>
            <a:endParaRPr lang="en-GB" altLang="en-US" sz="1400">
              <a:solidFill>
                <a:srgbClr val="000000"/>
              </a:solidFill>
              <a:latin typeface="Times New Roman" panose="02020603050405020304" pitchFamily="18" charset="0"/>
            </a:endParaRPr>
          </a:p>
        </p:txBody>
      </p:sp>
      <p:sp>
        <p:nvSpPr>
          <p:cNvPr id="21505" name="Text Box 1">
            <a:extLst>
              <a:ext uri="{FF2B5EF4-FFF2-40B4-BE49-F238E27FC236}">
                <a16:creationId xmlns:a16="http://schemas.microsoft.com/office/drawing/2014/main" id="{5E5AB410-293F-CA4A-9B78-DC05870B55D5}"/>
              </a:ext>
            </a:extLst>
          </p:cNvPr>
          <p:cNvSpPr txBox="1">
            <a:spLocks noChangeArrowheads="1"/>
          </p:cNvSpPr>
          <p:nvPr/>
        </p:nvSpPr>
        <p:spPr bwMode="auto">
          <a:xfrm>
            <a:off x="1057275" y="720725"/>
            <a:ext cx="5200650" cy="3600450"/>
          </a:xfrm>
          <a:prstGeom prst="rect">
            <a:avLst/>
          </a:prstGeom>
          <a:solidFill>
            <a:srgbClr val="FFFFFF"/>
          </a:solidFill>
          <a:ln w="9360" cap="flat">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21506" name="Text Box 2">
            <a:extLst>
              <a:ext uri="{FF2B5EF4-FFF2-40B4-BE49-F238E27FC236}">
                <a16:creationId xmlns:a16="http://schemas.microsoft.com/office/drawing/2014/main" id="{E143CA30-8B2D-5F48-8F2C-D575DEEBA7F4}"/>
              </a:ext>
            </a:extLst>
          </p:cNvPr>
          <p:cNvSpPr>
            <a:spLocks noGrp="1" noChangeArrowheads="1"/>
          </p:cNvSpPr>
          <p:nvPr>
            <p:ph type="body"/>
          </p:nvPr>
        </p:nvSpPr>
        <p:spPr>
          <a:xfrm>
            <a:off x="731838" y="4560888"/>
            <a:ext cx="584517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dirty="0">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F7645507-9B35-8B4C-98F2-42DB57417555}"/>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BB950AFC-20B9-154A-938D-A1DD29ECE699}" type="slidenum">
              <a:rPr lang="en-GB" altLang="en-US" sz="1400">
                <a:solidFill>
                  <a:srgbClr val="000000"/>
                </a:solidFill>
                <a:latin typeface="Times New Roman" panose="02020603050405020304" pitchFamily="18" charset="0"/>
              </a:rPr>
              <a:pPr eaLnBrk="1" hangingPunct="1"/>
              <a:t>11</a:t>
            </a:fld>
            <a:endParaRPr lang="en-GB" altLang="en-US" sz="1400">
              <a:solidFill>
                <a:srgbClr val="000000"/>
              </a:solidFill>
              <a:latin typeface="Times New Roman" panose="02020603050405020304" pitchFamily="18" charset="0"/>
            </a:endParaRPr>
          </a:p>
        </p:txBody>
      </p:sp>
      <p:sp>
        <p:nvSpPr>
          <p:cNvPr id="27649" name="Text Box 1">
            <a:extLst>
              <a:ext uri="{FF2B5EF4-FFF2-40B4-BE49-F238E27FC236}">
                <a16:creationId xmlns:a16="http://schemas.microsoft.com/office/drawing/2014/main" id="{1C5D9BC0-E99C-D048-A12A-FBDC69A4E884}"/>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7650" name="Text Box 2">
            <a:extLst>
              <a:ext uri="{FF2B5EF4-FFF2-40B4-BE49-F238E27FC236}">
                <a16:creationId xmlns:a16="http://schemas.microsoft.com/office/drawing/2014/main" id="{F22032DC-E025-7746-A621-9DF8660F4E24}"/>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F3EDEA0C-6422-CD4C-8581-7F18BDC0923C}"/>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BF36CBF-89DC-BA4C-B166-32328E472BFC}" type="slidenum">
              <a:rPr lang="en-GB" altLang="en-US" sz="1400">
                <a:solidFill>
                  <a:srgbClr val="000000"/>
                </a:solidFill>
                <a:latin typeface="Times New Roman" panose="02020603050405020304" pitchFamily="18" charset="0"/>
              </a:rPr>
              <a:pPr eaLnBrk="1" hangingPunct="1"/>
              <a:t>13</a:t>
            </a:fld>
            <a:endParaRPr lang="en-GB" altLang="en-US" sz="1400">
              <a:solidFill>
                <a:srgbClr val="000000"/>
              </a:solidFill>
              <a:latin typeface="Times New Roman" panose="02020603050405020304" pitchFamily="18" charset="0"/>
            </a:endParaRPr>
          </a:p>
        </p:txBody>
      </p:sp>
      <p:sp>
        <p:nvSpPr>
          <p:cNvPr id="28673" name="Text Box 1">
            <a:extLst>
              <a:ext uri="{FF2B5EF4-FFF2-40B4-BE49-F238E27FC236}">
                <a16:creationId xmlns:a16="http://schemas.microsoft.com/office/drawing/2014/main" id="{B8558B60-3D0C-4249-8BC8-53AAA0782F95}"/>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8674" name="Text Box 2">
            <a:extLst>
              <a:ext uri="{FF2B5EF4-FFF2-40B4-BE49-F238E27FC236}">
                <a16:creationId xmlns:a16="http://schemas.microsoft.com/office/drawing/2014/main" id="{DB54F405-43AB-994A-844D-879199C45C87}"/>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r>
              <a:rPr lang="en-US" dirty="0"/>
              <a:t>What about matching part of a word?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45934D31-5A14-9A40-AE87-2DCCC9B0E309}"/>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68CBD4F7-48D4-0D41-B0AE-75A09B051678}" type="slidenum">
              <a:rPr lang="en-GB" altLang="en-US" sz="1400">
                <a:solidFill>
                  <a:srgbClr val="000000"/>
                </a:solidFill>
                <a:latin typeface="Times New Roman" panose="02020603050405020304" pitchFamily="18" charset="0"/>
              </a:rPr>
              <a:pPr eaLnBrk="1" hangingPunct="1"/>
              <a:t>14</a:t>
            </a:fld>
            <a:endParaRPr lang="en-GB" altLang="en-US" sz="1400">
              <a:solidFill>
                <a:srgbClr val="000000"/>
              </a:solidFill>
              <a:latin typeface="Times New Roman" panose="02020603050405020304" pitchFamily="18" charset="0"/>
            </a:endParaRPr>
          </a:p>
        </p:txBody>
      </p:sp>
      <p:sp>
        <p:nvSpPr>
          <p:cNvPr id="30721" name="Text Box 1">
            <a:extLst>
              <a:ext uri="{FF2B5EF4-FFF2-40B4-BE49-F238E27FC236}">
                <a16:creationId xmlns:a16="http://schemas.microsoft.com/office/drawing/2014/main" id="{CCAAEAE0-332C-BB48-995B-B9D494D3D318}"/>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0722" name="Text Box 2">
            <a:extLst>
              <a:ext uri="{FF2B5EF4-FFF2-40B4-BE49-F238E27FC236}">
                <a16:creationId xmlns:a16="http://schemas.microsoft.com/office/drawing/2014/main" id="{C70E0AC1-0CA9-654F-9574-0D8B1CBB8C77}"/>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484C28FF-3C78-354E-ABEA-3A3CCF255F82}"/>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57AAE796-83D7-1943-BF12-EEE8FE515110}" type="slidenum">
              <a:rPr lang="en-GB" altLang="en-US" sz="1400">
                <a:solidFill>
                  <a:srgbClr val="000000"/>
                </a:solidFill>
                <a:latin typeface="Times New Roman" panose="02020603050405020304" pitchFamily="18" charset="0"/>
              </a:rPr>
              <a:pPr eaLnBrk="1" hangingPunct="1"/>
              <a:t>15</a:t>
            </a:fld>
            <a:endParaRPr lang="en-GB" altLang="en-US" sz="1400">
              <a:solidFill>
                <a:srgbClr val="000000"/>
              </a:solidFill>
              <a:latin typeface="Times New Roman" panose="02020603050405020304" pitchFamily="18" charset="0"/>
            </a:endParaRPr>
          </a:p>
        </p:txBody>
      </p:sp>
      <p:sp>
        <p:nvSpPr>
          <p:cNvPr id="29697" name="Text Box 1">
            <a:extLst>
              <a:ext uri="{FF2B5EF4-FFF2-40B4-BE49-F238E27FC236}">
                <a16:creationId xmlns:a16="http://schemas.microsoft.com/office/drawing/2014/main" id="{41BC838A-52B1-3240-B8EF-2352035E9260}"/>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9698" name="Text Box 2">
            <a:extLst>
              <a:ext uri="{FF2B5EF4-FFF2-40B4-BE49-F238E27FC236}">
                <a16:creationId xmlns:a16="http://schemas.microsoft.com/office/drawing/2014/main" id="{DAD1AA63-385B-FB49-A2C3-174A11F5779B}"/>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83E0BDEC-D118-D949-9C15-AAE691FCBA4D}"/>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710F039C-E105-4A4C-9E5A-11BD6CC7A922}" type="slidenum">
              <a:rPr lang="en-GB" altLang="en-US" sz="1400">
                <a:solidFill>
                  <a:srgbClr val="000000"/>
                </a:solidFill>
                <a:latin typeface="Times New Roman" panose="02020603050405020304" pitchFamily="18" charset="0"/>
              </a:rPr>
              <a:pPr eaLnBrk="1" hangingPunct="1"/>
              <a:t>16</a:t>
            </a:fld>
            <a:endParaRPr lang="en-GB" altLang="en-US" sz="1400">
              <a:solidFill>
                <a:srgbClr val="000000"/>
              </a:solidFill>
              <a:latin typeface="Times New Roman" panose="02020603050405020304" pitchFamily="18" charset="0"/>
            </a:endParaRPr>
          </a:p>
        </p:txBody>
      </p:sp>
      <p:sp>
        <p:nvSpPr>
          <p:cNvPr id="31745" name="Text Box 1">
            <a:extLst>
              <a:ext uri="{FF2B5EF4-FFF2-40B4-BE49-F238E27FC236}">
                <a16:creationId xmlns:a16="http://schemas.microsoft.com/office/drawing/2014/main" id="{3574E44C-3FF7-D74A-9C9F-1A757A253207}"/>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1746" name="Text Box 2">
            <a:extLst>
              <a:ext uri="{FF2B5EF4-FFF2-40B4-BE49-F238E27FC236}">
                <a16:creationId xmlns:a16="http://schemas.microsoft.com/office/drawing/2014/main" id="{E022B65B-4253-A84D-8C4E-C4BDF92C08D0}"/>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r>
              <a:rPr lang="en-US" dirty="0"/>
              <a:t>put it in a different directory.</a:t>
            </a:r>
          </a:p>
          <a:p>
            <a:pPr>
              <a:buFont typeface="Times New Roman" charset="0"/>
              <a:buNone/>
              <a:defRPr/>
            </a:pP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2E5E6B9A-67F2-C347-98C9-029997EF2137}"/>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EBB688B4-7738-7E4B-8FD8-2F22B78C6185}" type="slidenum">
              <a:rPr lang="en-GB" altLang="en-US" sz="1400">
                <a:solidFill>
                  <a:srgbClr val="000000"/>
                </a:solidFill>
                <a:latin typeface="Times New Roman" panose="02020603050405020304" pitchFamily="18" charset="0"/>
              </a:rPr>
              <a:pPr eaLnBrk="1" hangingPunct="1"/>
              <a:t>18</a:t>
            </a:fld>
            <a:endParaRPr lang="en-GB" altLang="en-US" sz="1400">
              <a:solidFill>
                <a:srgbClr val="000000"/>
              </a:solidFill>
              <a:latin typeface="Times New Roman" panose="02020603050405020304" pitchFamily="18" charset="0"/>
            </a:endParaRPr>
          </a:p>
        </p:txBody>
      </p:sp>
      <p:sp>
        <p:nvSpPr>
          <p:cNvPr id="33793" name="Text Box 1">
            <a:extLst>
              <a:ext uri="{FF2B5EF4-FFF2-40B4-BE49-F238E27FC236}">
                <a16:creationId xmlns:a16="http://schemas.microsoft.com/office/drawing/2014/main" id="{63E661D2-A64F-3449-8F45-5D88C306420C}"/>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3794" name="Text Box 2">
            <a:extLst>
              <a:ext uri="{FF2B5EF4-FFF2-40B4-BE49-F238E27FC236}">
                <a16:creationId xmlns:a16="http://schemas.microsoft.com/office/drawing/2014/main" id="{8D7650BC-EB87-F247-9222-BE01D7965D3D}"/>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CFB6BED0-690D-AA45-9DD1-EF24984EB490}"/>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9232B142-9728-6146-900A-DC0BB9532920}" type="slidenum">
              <a:rPr lang="en-GB" altLang="en-US" sz="1400">
                <a:solidFill>
                  <a:srgbClr val="000000"/>
                </a:solidFill>
                <a:latin typeface="Times New Roman" panose="02020603050405020304" pitchFamily="18" charset="0"/>
              </a:rPr>
              <a:pPr eaLnBrk="1" hangingPunct="1"/>
              <a:t>19</a:t>
            </a:fld>
            <a:endParaRPr lang="en-GB" altLang="en-US" sz="1400">
              <a:solidFill>
                <a:srgbClr val="000000"/>
              </a:solidFill>
              <a:latin typeface="Times New Roman" panose="02020603050405020304" pitchFamily="18" charset="0"/>
            </a:endParaRPr>
          </a:p>
        </p:txBody>
      </p:sp>
      <p:sp>
        <p:nvSpPr>
          <p:cNvPr id="34817" name="Text Box 1">
            <a:extLst>
              <a:ext uri="{FF2B5EF4-FFF2-40B4-BE49-F238E27FC236}">
                <a16:creationId xmlns:a16="http://schemas.microsoft.com/office/drawing/2014/main" id="{73052CEA-948E-8042-A31C-ECE4BC817347}"/>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4818" name="Text Box 2">
            <a:extLst>
              <a:ext uri="{FF2B5EF4-FFF2-40B4-BE49-F238E27FC236}">
                <a16:creationId xmlns:a16="http://schemas.microsoft.com/office/drawing/2014/main" id="{E7C89BD8-7726-D445-A032-821AC2692CEF}"/>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6D95C806-D8D4-124B-89E9-2B605A4469E8}"/>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E3F56474-3351-F140-8B3B-1752A9B99A08}" type="slidenum">
              <a:rPr lang="en-GB" altLang="en-US" sz="1400">
                <a:solidFill>
                  <a:srgbClr val="000000"/>
                </a:solidFill>
                <a:latin typeface="Times New Roman" panose="02020603050405020304" pitchFamily="18" charset="0"/>
              </a:rPr>
              <a:pPr eaLnBrk="1" hangingPunct="1"/>
              <a:t>20</a:t>
            </a:fld>
            <a:endParaRPr lang="en-GB" altLang="en-US" sz="1400">
              <a:solidFill>
                <a:srgbClr val="000000"/>
              </a:solidFill>
              <a:latin typeface="Times New Roman" panose="02020603050405020304" pitchFamily="18" charset="0"/>
            </a:endParaRPr>
          </a:p>
        </p:txBody>
      </p:sp>
      <p:sp>
        <p:nvSpPr>
          <p:cNvPr id="35841" name="Text Box 1">
            <a:extLst>
              <a:ext uri="{FF2B5EF4-FFF2-40B4-BE49-F238E27FC236}">
                <a16:creationId xmlns:a16="http://schemas.microsoft.com/office/drawing/2014/main" id="{AD719E1A-BC47-1A46-B5BD-2BAF3CB9F510}"/>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5842" name="Text Box 2">
            <a:extLst>
              <a:ext uri="{FF2B5EF4-FFF2-40B4-BE49-F238E27FC236}">
                <a16:creationId xmlns:a16="http://schemas.microsoft.com/office/drawing/2014/main" id="{4CD0C6F0-E9D6-4A4B-B882-44D0779BB1B4}"/>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8228FF85-03EB-6A42-8C10-01384C082388}"/>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12FD1B49-5F01-6441-828C-9AC2519CE72C}" type="slidenum">
              <a:rPr lang="en-GB" altLang="en-US" sz="1400">
                <a:solidFill>
                  <a:srgbClr val="000000"/>
                </a:solidFill>
                <a:latin typeface="Times New Roman" panose="02020603050405020304" pitchFamily="18" charset="0"/>
              </a:rPr>
              <a:pPr eaLnBrk="1" hangingPunct="1"/>
              <a:t>21</a:t>
            </a:fld>
            <a:endParaRPr lang="en-GB" altLang="en-US" sz="1400">
              <a:solidFill>
                <a:srgbClr val="000000"/>
              </a:solidFill>
              <a:latin typeface="Times New Roman" panose="02020603050405020304" pitchFamily="18" charset="0"/>
            </a:endParaRPr>
          </a:p>
        </p:txBody>
      </p:sp>
      <p:sp>
        <p:nvSpPr>
          <p:cNvPr id="36865" name="Text Box 1">
            <a:extLst>
              <a:ext uri="{FF2B5EF4-FFF2-40B4-BE49-F238E27FC236}">
                <a16:creationId xmlns:a16="http://schemas.microsoft.com/office/drawing/2014/main" id="{461223EA-5282-2F40-9F31-76311EA72EDF}"/>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6866" name="Text Box 2">
            <a:extLst>
              <a:ext uri="{FF2B5EF4-FFF2-40B4-BE49-F238E27FC236}">
                <a16:creationId xmlns:a16="http://schemas.microsoft.com/office/drawing/2014/main" id="{1CCCE1B5-3EF0-C94C-BCC2-8EBA9A01432D}"/>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476CD441-A036-2440-8CE0-7AD6A4DA5CDD}"/>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AAC6DF92-4901-2040-8185-777CF8CEC475}" type="slidenum">
              <a:rPr lang="en-GB" altLang="en-US" sz="1400">
                <a:solidFill>
                  <a:srgbClr val="000000"/>
                </a:solidFill>
                <a:latin typeface="Times New Roman" panose="02020603050405020304" pitchFamily="18" charset="0"/>
              </a:rPr>
              <a:pPr eaLnBrk="1" hangingPunct="1"/>
              <a:t>22</a:t>
            </a:fld>
            <a:endParaRPr lang="en-GB" altLang="en-US" sz="1400">
              <a:solidFill>
                <a:srgbClr val="000000"/>
              </a:solidFill>
              <a:latin typeface="Times New Roman" panose="02020603050405020304" pitchFamily="18" charset="0"/>
            </a:endParaRPr>
          </a:p>
        </p:txBody>
      </p:sp>
      <p:sp>
        <p:nvSpPr>
          <p:cNvPr id="37889" name="Text Box 1">
            <a:extLst>
              <a:ext uri="{FF2B5EF4-FFF2-40B4-BE49-F238E27FC236}">
                <a16:creationId xmlns:a16="http://schemas.microsoft.com/office/drawing/2014/main" id="{2564D3B8-E28E-1149-BB35-066AA29AC885}"/>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7890" name="Text Box 2">
            <a:extLst>
              <a:ext uri="{FF2B5EF4-FFF2-40B4-BE49-F238E27FC236}">
                <a16:creationId xmlns:a16="http://schemas.microsoft.com/office/drawing/2014/main" id="{FF49D363-2A6C-1646-BDA5-4AE78E9DD350}"/>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ED7ED13F-629E-4541-9822-F689ED4E5818}"/>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6EC3C60B-5340-3F44-A859-287C6D7752A4}" type="slidenum">
              <a:rPr lang="en-GB" altLang="en-US" sz="1400">
                <a:solidFill>
                  <a:srgbClr val="000000"/>
                </a:solidFill>
                <a:latin typeface="Times New Roman" panose="02020603050405020304" pitchFamily="18" charset="0"/>
              </a:rPr>
              <a:pPr eaLnBrk="1" hangingPunct="1"/>
              <a:t>2</a:t>
            </a:fld>
            <a:endParaRPr lang="en-GB" altLang="en-US" sz="1400">
              <a:solidFill>
                <a:srgbClr val="000000"/>
              </a:solidFill>
              <a:latin typeface="Times New Roman" panose="02020603050405020304" pitchFamily="18" charset="0"/>
            </a:endParaRPr>
          </a:p>
        </p:txBody>
      </p:sp>
      <p:sp>
        <p:nvSpPr>
          <p:cNvPr id="22529" name="Text Box 1">
            <a:extLst>
              <a:ext uri="{FF2B5EF4-FFF2-40B4-BE49-F238E27FC236}">
                <a16:creationId xmlns:a16="http://schemas.microsoft.com/office/drawing/2014/main" id="{BB898AFE-991F-F94D-A21F-446BDA22AA7B}"/>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2530" name="Text Box 2">
            <a:extLst>
              <a:ext uri="{FF2B5EF4-FFF2-40B4-BE49-F238E27FC236}">
                <a16:creationId xmlns:a16="http://schemas.microsoft.com/office/drawing/2014/main" id="{176AACFF-8D31-A94A-A8DC-7F651FF623B6}"/>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58863" y="720725"/>
            <a:ext cx="5189537" cy="3592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fld id="{E3688E6F-6A4B-A84E-8237-73E4C24B2FE5}" type="slidenum">
              <a:rPr lang="en-GB" altLang="en-US" smtClean="0"/>
              <a:pPr/>
              <a:t>24</a:t>
            </a:fld>
            <a:endParaRPr lang="en-GB" altLang="en-US"/>
          </a:p>
        </p:txBody>
      </p:sp>
    </p:spTree>
    <p:extLst>
      <p:ext uri="{BB962C8B-B14F-4D97-AF65-F5344CB8AC3E}">
        <p14:creationId xmlns:p14="http://schemas.microsoft.com/office/powerpoint/2010/main" val="2482755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6E5B4C24-89FA-034D-998A-4EF994A42F3C}"/>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0D5574D7-3C67-CC46-AA34-89719DBCAC01}" type="slidenum">
              <a:rPr lang="en-GB" altLang="en-US" sz="1400">
                <a:solidFill>
                  <a:srgbClr val="000000"/>
                </a:solidFill>
                <a:latin typeface="Times New Roman" panose="02020603050405020304" pitchFamily="18" charset="0"/>
              </a:rPr>
              <a:pPr eaLnBrk="1" hangingPunct="1"/>
              <a:t>3</a:t>
            </a:fld>
            <a:endParaRPr lang="en-GB" altLang="en-US" sz="1400">
              <a:solidFill>
                <a:srgbClr val="000000"/>
              </a:solidFill>
              <a:latin typeface="Times New Roman" panose="02020603050405020304" pitchFamily="18" charset="0"/>
            </a:endParaRPr>
          </a:p>
        </p:txBody>
      </p:sp>
      <p:sp>
        <p:nvSpPr>
          <p:cNvPr id="23553" name="Text Box 1">
            <a:extLst>
              <a:ext uri="{FF2B5EF4-FFF2-40B4-BE49-F238E27FC236}">
                <a16:creationId xmlns:a16="http://schemas.microsoft.com/office/drawing/2014/main" id="{D3AC5CBA-AD3B-1F43-87DB-5D9D40F8ABF8}"/>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3554" name="Text Box 2">
            <a:extLst>
              <a:ext uri="{FF2B5EF4-FFF2-40B4-BE49-F238E27FC236}">
                <a16:creationId xmlns:a16="http://schemas.microsoft.com/office/drawing/2014/main" id="{EE41A94A-36D6-E746-B58B-1120A5D491E0}"/>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r>
              <a:rPr lang="en-US" dirty="0"/>
              <a:t>Historically, the byte was the number of bits used to encode a single character of text in a computer and for this reason it is the smallest addressable unit of memory in many computer architectures.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AD23106A-2F22-FE47-8FFA-3A042C9353E0}"/>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4B84D626-DDD4-A546-8AC0-52EE9D713929}" type="slidenum">
              <a:rPr lang="en-GB" altLang="en-US" sz="1400">
                <a:solidFill>
                  <a:srgbClr val="000000"/>
                </a:solidFill>
                <a:latin typeface="Times New Roman" panose="02020603050405020304" pitchFamily="18" charset="0"/>
              </a:rPr>
              <a:pPr eaLnBrk="1" hangingPunct="1"/>
              <a:t>4</a:t>
            </a:fld>
            <a:endParaRPr lang="en-GB" altLang="en-US" sz="1400">
              <a:solidFill>
                <a:srgbClr val="000000"/>
              </a:solidFill>
              <a:latin typeface="Times New Roman" panose="02020603050405020304" pitchFamily="18" charset="0"/>
            </a:endParaRPr>
          </a:p>
        </p:txBody>
      </p:sp>
      <p:sp>
        <p:nvSpPr>
          <p:cNvPr id="22529" name="Text Box 1">
            <a:extLst>
              <a:ext uri="{FF2B5EF4-FFF2-40B4-BE49-F238E27FC236}">
                <a16:creationId xmlns:a16="http://schemas.microsoft.com/office/drawing/2014/main" id="{5D95A466-1D61-5441-A71D-ED163AEA0845}"/>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2530" name="Text Box 2">
            <a:extLst>
              <a:ext uri="{FF2B5EF4-FFF2-40B4-BE49-F238E27FC236}">
                <a16:creationId xmlns:a16="http://schemas.microsoft.com/office/drawing/2014/main" id="{7AAAA56C-D69B-DF4D-B1C0-15A53A975C89}"/>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06CC6929-BBB6-3D4E-B7AC-BFB05087D7DD}"/>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E495058F-D6A2-1A44-A137-EEDC46A33168}" type="slidenum">
              <a:rPr lang="en-GB" altLang="en-US" sz="1400">
                <a:solidFill>
                  <a:srgbClr val="000000"/>
                </a:solidFill>
                <a:latin typeface="Times New Roman" panose="02020603050405020304" pitchFamily="18" charset="0"/>
              </a:rPr>
              <a:pPr eaLnBrk="1" hangingPunct="1"/>
              <a:t>5</a:t>
            </a:fld>
            <a:endParaRPr lang="en-GB" altLang="en-US" sz="1400">
              <a:solidFill>
                <a:srgbClr val="000000"/>
              </a:solidFill>
              <a:latin typeface="Times New Roman" panose="02020603050405020304" pitchFamily="18" charset="0"/>
            </a:endParaRPr>
          </a:p>
        </p:txBody>
      </p:sp>
      <p:sp>
        <p:nvSpPr>
          <p:cNvPr id="24577" name="Text Box 1">
            <a:extLst>
              <a:ext uri="{FF2B5EF4-FFF2-40B4-BE49-F238E27FC236}">
                <a16:creationId xmlns:a16="http://schemas.microsoft.com/office/drawing/2014/main" id="{28BA912E-9EF3-7C4B-80E4-67FB3F20EAB6}"/>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4578" name="Text Box 2">
            <a:extLst>
              <a:ext uri="{FF2B5EF4-FFF2-40B4-BE49-F238E27FC236}">
                <a16:creationId xmlns:a16="http://schemas.microsoft.com/office/drawing/2014/main" id="{5639F1EB-E712-834F-84B7-D4F8BB536572}"/>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r>
              <a:rPr lang="en-US" dirty="0"/>
              <a:t>Show examples</a:t>
            </a:r>
          </a:p>
          <a:p>
            <a:pPr>
              <a:buFont typeface="Times New Roman" charset="0"/>
              <a:buNone/>
              <a:defRP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8EB3C7CF-2462-2D46-BF90-D7B2403B31B8}"/>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0C34382C-2130-FB43-BCB8-05A0CABF9D26}" type="slidenum">
              <a:rPr lang="en-GB" altLang="en-US" sz="1400">
                <a:solidFill>
                  <a:srgbClr val="000000"/>
                </a:solidFill>
                <a:latin typeface="Times New Roman" panose="02020603050405020304" pitchFamily="18" charset="0"/>
              </a:rPr>
              <a:pPr eaLnBrk="1" hangingPunct="1"/>
              <a:t>6</a:t>
            </a:fld>
            <a:endParaRPr lang="en-GB" altLang="en-US" sz="1400">
              <a:solidFill>
                <a:srgbClr val="000000"/>
              </a:solidFill>
              <a:latin typeface="Times New Roman" panose="02020603050405020304" pitchFamily="18" charset="0"/>
            </a:endParaRPr>
          </a:p>
        </p:txBody>
      </p:sp>
      <p:sp>
        <p:nvSpPr>
          <p:cNvPr id="25601" name="Text Box 1">
            <a:extLst>
              <a:ext uri="{FF2B5EF4-FFF2-40B4-BE49-F238E27FC236}">
                <a16:creationId xmlns:a16="http://schemas.microsoft.com/office/drawing/2014/main" id="{84C72C79-CB61-7B4A-88C3-FEF4D4EC9955}"/>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5602" name="Text Box 2">
            <a:extLst>
              <a:ext uri="{FF2B5EF4-FFF2-40B4-BE49-F238E27FC236}">
                <a16:creationId xmlns:a16="http://schemas.microsoft.com/office/drawing/2014/main" id="{CDC5AC0C-A07F-7241-A2AF-43044FD3F745}"/>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9CEC5DED-5A62-FB47-B3B5-55960F489982}"/>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E81E54DF-F1A7-A14A-959A-614448D84D81}" type="slidenum">
              <a:rPr lang="en-GB" altLang="en-US" sz="1400">
                <a:solidFill>
                  <a:srgbClr val="000000"/>
                </a:solidFill>
                <a:latin typeface="Times New Roman" panose="02020603050405020304" pitchFamily="18" charset="0"/>
              </a:rPr>
              <a:pPr eaLnBrk="1" hangingPunct="1"/>
              <a:t>8</a:t>
            </a:fld>
            <a:endParaRPr lang="en-GB" altLang="en-US" sz="1400">
              <a:solidFill>
                <a:srgbClr val="000000"/>
              </a:solidFill>
              <a:latin typeface="Times New Roman" panose="02020603050405020304" pitchFamily="18" charset="0"/>
            </a:endParaRPr>
          </a:p>
        </p:txBody>
      </p:sp>
      <p:sp>
        <p:nvSpPr>
          <p:cNvPr id="26625" name="Text Box 1">
            <a:extLst>
              <a:ext uri="{FF2B5EF4-FFF2-40B4-BE49-F238E27FC236}">
                <a16:creationId xmlns:a16="http://schemas.microsoft.com/office/drawing/2014/main" id="{098DEC92-0802-184B-BCFC-8B5A975D0FAC}"/>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6626" name="Text Box 2">
            <a:extLst>
              <a:ext uri="{FF2B5EF4-FFF2-40B4-BE49-F238E27FC236}">
                <a16:creationId xmlns:a16="http://schemas.microsoft.com/office/drawing/2014/main" id="{D0845212-3A2C-0B44-863A-975C9C3A2120}"/>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095001FB-C57F-3144-9F27-75FDA76DF8F2}"/>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6D5718D6-5749-A543-9444-2B6490DDE7A6}" type="slidenum">
              <a:rPr lang="en-GB" altLang="en-US" sz="1400">
                <a:solidFill>
                  <a:srgbClr val="000000"/>
                </a:solidFill>
                <a:latin typeface="Times New Roman" panose="02020603050405020304" pitchFamily="18" charset="0"/>
              </a:rPr>
              <a:pPr eaLnBrk="1" hangingPunct="1"/>
              <a:t>9</a:t>
            </a:fld>
            <a:endParaRPr lang="en-GB" altLang="en-US" sz="1400">
              <a:solidFill>
                <a:srgbClr val="000000"/>
              </a:solidFill>
              <a:latin typeface="Times New Roman" panose="02020603050405020304" pitchFamily="18" charset="0"/>
            </a:endParaRPr>
          </a:p>
        </p:txBody>
      </p:sp>
      <p:sp>
        <p:nvSpPr>
          <p:cNvPr id="22529" name="Text Box 1">
            <a:extLst>
              <a:ext uri="{FF2B5EF4-FFF2-40B4-BE49-F238E27FC236}">
                <a16:creationId xmlns:a16="http://schemas.microsoft.com/office/drawing/2014/main" id="{C0FD8B08-036D-1B40-B950-DE36F57E673E}"/>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2530" name="Text Box 2">
            <a:extLst>
              <a:ext uri="{FF2B5EF4-FFF2-40B4-BE49-F238E27FC236}">
                <a16:creationId xmlns:a16="http://schemas.microsoft.com/office/drawing/2014/main" id="{21B5B6F1-A1BB-AC49-AF79-1BEA60399676}"/>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E9E931BC-EBF5-2D47-9BF7-346BF35D543A}"/>
              </a:ext>
            </a:extLst>
          </p:cNvPr>
          <p:cNvSpPr>
            <a:spLocks noGrp="1" noChangeArrowheads="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A830C7C-C649-3F4D-9427-7318FAA53416}" type="slidenum">
              <a:rPr lang="en-GB" altLang="en-US" sz="1400">
                <a:solidFill>
                  <a:srgbClr val="000000"/>
                </a:solidFill>
                <a:latin typeface="Times New Roman" panose="02020603050405020304" pitchFamily="18" charset="0"/>
              </a:rPr>
              <a:pPr eaLnBrk="1" hangingPunct="1"/>
              <a:t>10</a:t>
            </a:fld>
            <a:endParaRPr lang="en-GB" altLang="en-US" sz="1400">
              <a:solidFill>
                <a:srgbClr val="000000"/>
              </a:solidFill>
              <a:latin typeface="Times New Roman" panose="02020603050405020304" pitchFamily="18" charset="0"/>
            </a:endParaRPr>
          </a:p>
        </p:txBody>
      </p:sp>
      <p:sp>
        <p:nvSpPr>
          <p:cNvPr id="25601" name="Text Box 1">
            <a:extLst>
              <a:ext uri="{FF2B5EF4-FFF2-40B4-BE49-F238E27FC236}">
                <a16:creationId xmlns:a16="http://schemas.microsoft.com/office/drawing/2014/main" id="{09F7299A-F6C7-C540-92BC-84B826BE47FB}"/>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5602" name="Text Box 2">
            <a:extLst>
              <a:ext uri="{FF2B5EF4-FFF2-40B4-BE49-F238E27FC236}">
                <a16:creationId xmlns:a16="http://schemas.microsoft.com/office/drawing/2014/main" id="{E7D2CE24-7F42-1A45-936A-FDB4E676D06F}"/>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r>
              <a:rPr lang="en-US" dirty="0"/>
              <a:t>Although there are multiple character encodings available for Unicode, the most common is UTF-8, which has the advantage of being backwards-compatible with ASCII; that is, every ASCII text file is also a UTF-8 text file with identical meaning.</a:t>
            </a:r>
          </a:p>
          <a:p>
            <a:pPr>
              <a:buFont typeface="Times New Roman" charset="0"/>
              <a:buNone/>
              <a:defRPr/>
            </a:pPr>
            <a:endParaRPr lang="en-US" dirty="0"/>
          </a:p>
          <a:p>
            <a:pPr>
              <a:buFont typeface="Times New Roman" charset="0"/>
              <a:buNone/>
              <a:defRP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719F4835-7A06-C847-BB22-7E9C179DBA1E}"/>
              </a:ext>
            </a:extLst>
          </p:cNvPr>
          <p:cNvSpPr txBox="1">
            <a:spLocks noChangeArrowheads="1"/>
          </p:cNvSpPr>
          <p:nvPr userDrawn="1"/>
        </p:nvSpPr>
        <p:spPr bwMode="auto">
          <a:xfrm>
            <a:off x="6034088" y="6497638"/>
            <a:ext cx="3440112" cy="2444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90000" tIns="46800" rIns="90000" bIns="46800"/>
          <a:lstStyle>
            <a:defPPr>
              <a:defRPr lang="en-GB"/>
            </a:defPPr>
            <a:lvl1pPr algn="r" defTabSz="449263" rtl="0" fontAlgn="base">
              <a:lnSpc>
                <a:spcPct val="102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b="1" kern="1200">
                <a:solidFill>
                  <a:srgbClr val="7F7F7F"/>
                </a:solidFill>
                <a:latin typeface="Verdana" charset="0"/>
                <a:ea typeface="ＭＳ Ｐゴシック" charset="0"/>
                <a:cs typeface="Arial" charset="0"/>
              </a:defRPr>
            </a:lvl1pPr>
            <a:lvl2pPr marL="742950" indent="-28575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2pPr>
            <a:lvl3pPr marL="1143000" indent="-22860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3pPr>
            <a:lvl4pPr marL="1600200" indent="-22860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4pPr>
            <a:lvl5pPr marL="2057400" indent="-22860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5pPr>
            <a:lvl6pPr marL="2286000" algn="l" defTabSz="457200" rtl="0" eaLnBrk="1" latinLnBrk="0" hangingPunct="1">
              <a:defRPr kern="1200">
                <a:solidFill>
                  <a:schemeClr val="bg1"/>
                </a:solidFill>
                <a:latin typeface="Arial" charset="0"/>
                <a:ea typeface="ＭＳ Ｐゴシック" charset="0"/>
                <a:cs typeface="Arial" charset="0"/>
              </a:defRPr>
            </a:lvl6pPr>
            <a:lvl7pPr marL="2743200" algn="l" defTabSz="457200" rtl="0" eaLnBrk="1" latinLnBrk="0" hangingPunct="1">
              <a:defRPr kern="1200">
                <a:solidFill>
                  <a:schemeClr val="bg1"/>
                </a:solidFill>
                <a:latin typeface="Arial" charset="0"/>
                <a:ea typeface="ＭＳ Ｐゴシック" charset="0"/>
                <a:cs typeface="Arial" charset="0"/>
              </a:defRPr>
            </a:lvl7pPr>
            <a:lvl8pPr marL="3200400" algn="l" defTabSz="457200" rtl="0" eaLnBrk="1" latinLnBrk="0" hangingPunct="1">
              <a:defRPr kern="1200">
                <a:solidFill>
                  <a:schemeClr val="bg1"/>
                </a:solidFill>
                <a:latin typeface="Arial" charset="0"/>
                <a:ea typeface="ＭＳ Ｐゴシック" charset="0"/>
                <a:cs typeface="Arial" charset="0"/>
              </a:defRPr>
            </a:lvl8pPr>
            <a:lvl9pPr marL="3657600" algn="l" defTabSz="457200" rtl="0" eaLnBrk="1" latinLnBrk="0" hangingPunct="1">
              <a:defRPr kern="1200">
                <a:solidFill>
                  <a:schemeClr val="bg1"/>
                </a:solidFill>
                <a:latin typeface="Arial" charset="0"/>
                <a:ea typeface="ＭＳ Ｐゴシック" charset="0"/>
                <a:cs typeface="Arial" charset="0"/>
              </a:defRPr>
            </a:lvl9pPr>
          </a:lstStyle>
          <a:p>
            <a:pPr>
              <a:defRPr/>
            </a:pPr>
            <a:r>
              <a:rPr lang="en-GB" dirty="0"/>
              <a:t>UCT Department of Computer Science</a:t>
            </a:r>
          </a:p>
        </p:txBody>
      </p:sp>
      <p:sp>
        <p:nvSpPr>
          <p:cNvPr id="2" name="Title 1"/>
          <p:cNvSpPr>
            <a:spLocks noGrp="1"/>
          </p:cNvSpPr>
          <p:nvPr>
            <p:ph type="ctrTitle"/>
          </p:nvPr>
        </p:nvSpPr>
        <p:spPr>
          <a:xfrm>
            <a:off x="742950" y="2130425"/>
            <a:ext cx="8421688"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57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Date Placeholder 3">
            <a:extLst>
              <a:ext uri="{FF2B5EF4-FFF2-40B4-BE49-F238E27FC236}">
                <a16:creationId xmlns:a16="http://schemas.microsoft.com/office/drawing/2014/main" id="{EDA559B8-E3B6-664E-AA3F-65A57FAC5734}"/>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D4B3E49A-49EA-A746-BC91-D830677AFB4B}"/>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Tree>
    <p:extLst>
      <p:ext uri="{BB962C8B-B14F-4D97-AF65-F5344CB8AC3E}">
        <p14:creationId xmlns:p14="http://schemas.microsoft.com/office/powerpoint/2010/main" val="303508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4725B0-C43D-944C-9553-A71AB7F1AA7B}"/>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E68D4D4D-A98E-004D-A991-D6A9F0B861B4}"/>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F775C30-97AC-C948-8E78-93737673A3C0}"/>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CD441BD0-687E-5C4F-AD49-7B061E60B259}" type="slidenum">
              <a:rPr lang="en-GB" altLang="en-US"/>
              <a:pPr/>
              <a:t>‹#›</a:t>
            </a:fld>
            <a:endParaRPr lang="en-GB" altLang="en-US"/>
          </a:p>
        </p:txBody>
      </p:sp>
    </p:spTree>
    <p:extLst>
      <p:ext uri="{BB962C8B-B14F-4D97-AF65-F5344CB8AC3E}">
        <p14:creationId xmlns:p14="http://schemas.microsoft.com/office/powerpoint/2010/main" val="1715612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77088" y="179388"/>
            <a:ext cx="2225675"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179388"/>
            <a:ext cx="6529388"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1656B4-1C1F-8A4C-B0A5-A2A36FA1EF40}"/>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D79A24B7-23AF-3846-A9E3-965C94C87EF9}"/>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0E05F941-2A03-474A-99F3-18536449E928}"/>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9CFD7422-1495-A44C-97FD-AC75B65F5DD1}" type="slidenum">
              <a:rPr lang="en-GB" altLang="en-US"/>
              <a:pPr/>
              <a:t>‹#›</a:t>
            </a:fld>
            <a:endParaRPr lang="en-GB" altLang="en-US"/>
          </a:p>
        </p:txBody>
      </p:sp>
    </p:spTree>
    <p:extLst>
      <p:ext uri="{BB962C8B-B14F-4D97-AF65-F5344CB8AC3E}">
        <p14:creationId xmlns:p14="http://schemas.microsoft.com/office/powerpoint/2010/main" val="41357534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42950" y="1979613"/>
            <a:ext cx="8412163" cy="719137"/>
          </a:xfrm>
        </p:spPr>
        <p:txBody>
          <a:bodyPr/>
          <a:lstStyle/>
          <a:p>
            <a:r>
              <a:rPr lang="en-US"/>
              <a:t>Click to edit Master title style</a:t>
            </a:r>
          </a:p>
        </p:txBody>
      </p:sp>
      <p:sp>
        <p:nvSpPr>
          <p:cNvPr id="3" name="Date Placeholder 2">
            <a:extLst>
              <a:ext uri="{FF2B5EF4-FFF2-40B4-BE49-F238E27FC236}">
                <a16:creationId xmlns:a16="http://schemas.microsoft.com/office/drawing/2014/main" id="{B84188A2-26CA-AE4D-A542-0F37E280C0DD}"/>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4" name="Footer Placeholder 3">
            <a:extLst>
              <a:ext uri="{FF2B5EF4-FFF2-40B4-BE49-F238E27FC236}">
                <a16:creationId xmlns:a16="http://schemas.microsoft.com/office/drawing/2014/main" id="{3EFDE7A2-1C2C-F44F-B3BF-B3A7B4F4FBE9}"/>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5" name="Slide Number Placeholder 4">
            <a:extLst>
              <a:ext uri="{FF2B5EF4-FFF2-40B4-BE49-F238E27FC236}">
                <a16:creationId xmlns:a16="http://schemas.microsoft.com/office/drawing/2014/main" id="{9D997E5D-D6C9-1048-966E-8D642F601823}"/>
              </a:ext>
            </a:extLst>
          </p:cNvPr>
          <p:cNvSpPr>
            <a:spLocks noGrp="1"/>
          </p:cNvSpPr>
          <p:nvPr>
            <p:ph type="sldNum" idx="12"/>
          </p:nvPr>
        </p:nvSpPr>
        <p:spPr>
          <a:xfrm>
            <a:off x="5962650" y="6453188"/>
            <a:ext cx="3440113" cy="315912"/>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1042937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0D6D2A-9B66-734C-B9E6-FA12D3A6CEF6}"/>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0F0D3CEA-91E2-FA49-B1F2-15DF1F903383}"/>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2E01BC89-D2F3-7546-B4C3-0C297C2AA126}"/>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2470130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1687"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16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a:extLst>
              <a:ext uri="{FF2B5EF4-FFF2-40B4-BE49-F238E27FC236}">
                <a16:creationId xmlns:a16="http://schemas.microsoft.com/office/drawing/2014/main" id="{852FE596-6EDA-E54D-B98B-6B19B15804FC}"/>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EF9C2A1F-79E7-B144-BC3F-10F766DE6D71}"/>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81322D9D-44CC-6249-83F0-E1F82AAAFC8C}"/>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56DFBEF0-EB3D-0E43-9D57-A20315C8233D}" type="slidenum">
              <a:rPr lang="en-GB" altLang="en-US"/>
              <a:pPr/>
              <a:t>‹#›</a:t>
            </a:fld>
            <a:endParaRPr lang="en-GB" altLang="en-US"/>
          </a:p>
        </p:txBody>
      </p:sp>
    </p:spTree>
    <p:extLst>
      <p:ext uri="{BB962C8B-B14F-4D97-AF65-F5344CB8AC3E}">
        <p14:creationId xmlns:p14="http://schemas.microsoft.com/office/powerpoint/2010/main" val="2332272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196975"/>
            <a:ext cx="4376738" cy="4926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4438" y="1196975"/>
            <a:ext cx="4378325" cy="4926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7968027-0511-6D46-A050-07B6989C0982}"/>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3F4C7025-844A-7742-9308-5EE74A7FF2A9}"/>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7" name="Slide Number Placeholder 6">
            <a:extLst>
              <a:ext uri="{FF2B5EF4-FFF2-40B4-BE49-F238E27FC236}">
                <a16:creationId xmlns:a16="http://schemas.microsoft.com/office/drawing/2014/main" id="{95DA75CB-9818-D542-96F2-750E76273DE3}"/>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52E7EC77-2319-F64D-A6C5-CFA043A7B06E}" type="slidenum">
              <a:rPr lang="en-GB" altLang="en-US"/>
              <a:pPr/>
              <a:t>‹#›</a:t>
            </a:fld>
            <a:endParaRPr lang="en-GB" altLang="en-US"/>
          </a:p>
        </p:txBody>
      </p:sp>
    </p:spTree>
    <p:extLst>
      <p:ext uri="{BB962C8B-B14F-4D97-AF65-F5344CB8AC3E}">
        <p14:creationId xmlns:p14="http://schemas.microsoft.com/office/powerpoint/2010/main" val="312483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6988"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5" y="1535113"/>
            <a:ext cx="43799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99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1AF16A4-C1B6-524D-A38F-3EEA5BF188C7}"/>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C67D9114-939B-AC46-AAA5-10ABDD28B1B9}"/>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1FAA8A67-3BAE-3444-933D-87049596FECF}"/>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4108415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E674E5-6741-354F-B507-7C98F4135AD0}"/>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4" name="Footer Placeholder 3">
            <a:extLst>
              <a:ext uri="{FF2B5EF4-FFF2-40B4-BE49-F238E27FC236}">
                <a16:creationId xmlns:a16="http://schemas.microsoft.com/office/drawing/2014/main" id="{CA9D6AF7-D7BA-3F40-AC31-FDB69246F25D}"/>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5" name="Slide Number Placeholder 4">
            <a:extLst>
              <a:ext uri="{FF2B5EF4-FFF2-40B4-BE49-F238E27FC236}">
                <a16:creationId xmlns:a16="http://schemas.microsoft.com/office/drawing/2014/main" id="{CDF49D1F-583D-3A45-BC9F-7CDF506F5022}"/>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4112240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AF9186-0DB5-E441-9C5D-78779263A810}"/>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3" name="Footer Placeholder 2">
            <a:extLst>
              <a:ext uri="{FF2B5EF4-FFF2-40B4-BE49-F238E27FC236}">
                <a16:creationId xmlns:a16="http://schemas.microsoft.com/office/drawing/2014/main" id="{D3786097-499D-2A49-A360-BA54E63C5BB0}"/>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4" name="Slide Number Placeholder 3">
            <a:extLst>
              <a:ext uri="{FF2B5EF4-FFF2-40B4-BE49-F238E27FC236}">
                <a16:creationId xmlns:a16="http://schemas.microsoft.com/office/drawing/2014/main" id="{3B36C65A-43A2-FB4A-BAE0-43E05C60E640}"/>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3837765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0"/>
            <a:ext cx="553878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305229FA-057E-674B-A73D-824357A03E75}"/>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598776C8-7EBD-2643-B078-8E385CD8253A}"/>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7" name="Slide Number Placeholder 6">
            <a:extLst>
              <a:ext uri="{FF2B5EF4-FFF2-40B4-BE49-F238E27FC236}">
                <a16:creationId xmlns:a16="http://schemas.microsoft.com/office/drawing/2014/main" id="{451DAB1D-D910-9E4A-97CF-4DC61DDEAF3A}"/>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A18B6DDF-631C-DF4A-BFAE-89ECBDD46A66}" type="slidenum">
              <a:rPr lang="en-GB" altLang="en-US"/>
              <a:pPr/>
              <a:t>‹#›</a:t>
            </a:fld>
            <a:endParaRPr lang="en-GB" altLang="en-US"/>
          </a:p>
        </p:txBody>
      </p:sp>
    </p:spTree>
    <p:extLst>
      <p:ext uri="{BB962C8B-B14F-4D97-AF65-F5344CB8AC3E}">
        <p14:creationId xmlns:p14="http://schemas.microsoft.com/office/powerpoint/2010/main" val="547396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5187"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518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518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CEAF9A4A-A04B-F945-BC9A-DF97336CDE7B}"/>
              </a:ext>
            </a:extLst>
          </p:cNvPr>
          <p:cNvSpPr>
            <a:spLocks noGrp="1"/>
          </p:cNvSpPr>
          <p:nvPr>
            <p:ph type="dt" idx="10"/>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8334915C-783E-FF4F-9F6A-CB6DA4D060D5}"/>
              </a:ext>
            </a:extLst>
          </p:cNvPr>
          <p:cNvSpPr>
            <a:spLocks noGrp="1"/>
          </p:cNvSpPr>
          <p:nvPr>
            <p:ph type="ftr" idx="1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p>
        </p:txBody>
      </p:sp>
      <p:sp>
        <p:nvSpPr>
          <p:cNvPr id="7" name="Slide Number Placeholder 6">
            <a:extLst>
              <a:ext uri="{FF2B5EF4-FFF2-40B4-BE49-F238E27FC236}">
                <a16:creationId xmlns:a16="http://schemas.microsoft.com/office/drawing/2014/main" id="{6198A606-6E85-7B4C-87D9-242B751995DC}"/>
              </a:ext>
            </a:extLst>
          </p:cNvPr>
          <p:cNvSpPr>
            <a:spLocks noGrp="1"/>
          </p:cNvSpPr>
          <p:nvPr>
            <p:ph type="sldNum"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343EE92A-343F-5A43-9A46-990D44DBD7D6}" type="slidenum">
              <a:rPr lang="en-GB" altLang="en-US"/>
              <a:pPr/>
              <a:t>‹#›</a:t>
            </a:fld>
            <a:endParaRPr lang="en-GB" altLang="en-US"/>
          </a:p>
        </p:txBody>
      </p:sp>
    </p:spTree>
    <p:extLst>
      <p:ext uri="{BB962C8B-B14F-4D97-AF65-F5344CB8AC3E}">
        <p14:creationId xmlns:p14="http://schemas.microsoft.com/office/powerpoint/2010/main" val="1787264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0D9F9211-51F1-C943-BD9D-88AE5D2F0972}"/>
              </a:ext>
            </a:extLst>
          </p:cNvPr>
          <p:cNvSpPr>
            <a:spLocks noGrp="1" noChangeArrowheads="1"/>
          </p:cNvSpPr>
          <p:nvPr>
            <p:ph type="title"/>
          </p:nvPr>
        </p:nvSpPr>
        <p:spPr bwMode="auto">
          <a:xfrm>
            <a:off x="495300" y="179388"/>
            <a:ext cx="8907463" cy="8651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p>
            <a:pPr lvl="0"/>
            <a:r>
              <a:rPr lang="en-GB" dirty="0"/>
              <a:t>Click to edit the title text format</a:t>
            </a:r>
          </a:p>
        </p:txBody>
      </p:sp>
      <p:sp>
        <p:nvSpPr>
          <p:cNvPr id="1026" name="Rectangle 2">
            <a:extLst>
              <a:ext uri="{FF2B5EF4-FFF2-40B4-BE49-F238E27FC236}">
                <a16:creationId xmlns:a16="http://schemas.microsoft.com/office/drawing/2014/main" id="{9EE4EE67-F166-B748-BD65-C23552A2DCB0}"/>
              </a:ext>
            </a:extLst>
          </p:cNvPr>
          <p:cNvSpPr>
            <a:spLocks noGrp="1" noChangeArrowheads="1"/>
          </p:cNvSpPr>
          <p:nvPr>
            <p:ph type="body" idx="1"/>
          </p:nvPr>
        </p:nvSpPr>
        <p:spPr bwMode="auto">
          <a:xfrm>
            <a:off x="495300" y="1196975"/>
            <a:ext cx="8907463" cy="49260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57384" rIns="90000" bIns="4680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0"/>
            <a:r>
              <a:rPr lang="en-GB" dirty="0"/>
              <a:t>Ninth Outline Level</a:t>
            </a:r>
          </a:p>
        </p:txBody>
      </p:sp>
      <p:sp>
        <p:nvSpPr>
          <p:cNvPr id="1027" name="Rectangle 3">
            <a:extLst>
              <a:ext uri="{FF2B5EF4-FFF2-40B4-BE49-F238E27FC236}">
                <a16:creationId xmlns:a16="http://schemas.microsoft.com/office/drawing/2014/main" id="{A092863A-FE01-C540-B688-B41988576E84}"/>
              </a:ext>
            </a:extLst>
          </p:cNvPr>
          <p:cNvSpPr>
            <a:spLocks noGrp="1" noChangeArrowheads="1"/>
          </p:cNvSpPr>
          <p:nvPr>
            <p:ph type="dt"/>
          </p:nvPr>
        </p:nvSpPr>
        <p:spPr bwMode="auto">
          <a:xfrm>
            <a:off x="495300" y="6248400"/>
            <a:ext cx="2303463" cy="4492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nSpc>
                <a:spcPct val="102000"/>
              </a:lnSpc>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a:solidFill>
                  <a:srgbClr val="000000"/>
                </a:solidFill>
                <a:latin typeface="Verdana" charset="0"/>
                <a:ea typeface="ＭＳ Ｐゴシック" charset="0"/>
                <a:cs typeface="Arial" charset="0"/>
              </a:defRPr>
            </a:lvl1pPr>
          </a:lstStyle>
          <a:p>
            <a:pPr>
              <a:defRPr/>
            </a:pPr>
            <a:endParaRPr lang="en-GB"/>
          </a:p>
        </p:txBody>
      </p:sp>
      <p:sp>
        <p:nvSpPr>
          <p:cNvPr id="1028" name="Rectangle 4">
            <a:extLst>
              <a:ext uri="{FF2B5EF4-FFF2-40B4-BE49-F238E27FC236}">
                <a16:creationId xmlns:a16="http://schemas.microsoft.com/office/drawing/2014/main" id="{2E1F819C-606B-F540-AC44-82218FACFDF1}"/>
              </a:ext>
            </a:extLst>
          </p:cNvPr>
          <p:cNvSpPr>
            <a:spLocks noGrp="1" noChangeArrowheads="1"/>
          </p:cNvSpPr>
          <p:nvPr>
            <p:ph type="ftr"/>
          </p:nvPr>
        </p:nvSpPr>
        <p:spPr bwMode="auto">
          <a:xfrm>
            <a:off x="3384550" y="6248400"/>
            <a:ext cx="3128963" cy="4492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gn="ctr">
              <a:lnSpc>
                <a:spcPct val="102000"/>
              </a:lnSpc>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a:solidFill>
                  <a:srgbClr val="000000"/>
                </a:solidFill>
                <a:latin typeface="Verdana" charset="0"/>
                <a:ea typeface="ＭＳ Ｐゴシック" charset="0"/>
                <a:cs typeface="Arial" charset="0"/>
              </a:defRPr>
            </a:lvl1pPr>
          </a:lstStyle>
          <a:p>
            <a:pPr>
              <a:defRPr/>
            </a:pPr>
            <a:endParaRPr lang="en-GB"/>
          </a:p>
        </p:txBody>
      </p:sp>
      <p:sp>
        <p:nvSpPr>
          <p:cNvPr id="1029" name="Rectangle 5">
            <a:extLst>
              <a:ext uri="{FF2B5EF4-FFF2-40B4-BE49-F238E27FC236}">
                <a16:creationId xmlns:a16="http://schemas.microsoft.com/office/drawing/2014/main" id="{44CC7D98-AB62-834A-BED2-DA469FCBD63D}"/>
              </a:ext>
            </a:extLst>
          </p:cNvPr>
          <p:cNvSpPr>
            <a:spLocks noGrp="1" noChangeArrowheads="1"/>
          </p:cNvSpPr>
          <p:nvPr>
            <p:ph type="sldNum"/>
          </p:nvPr>
        </p:nvSpPr>
        <p:spPr bwMode="auto">
          <a:xfrm>
            <a:off x="5962650" y="6497638"/>
            <a:ext cx="3440113" cy="2444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gn="r">
              <a:lnSpc>
                <a:spcPct val="102000"/>
              </a:lnSpc>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b="1">
                <a:solidFill>
                  <a:srgbClr val="7F7F7F"/>
                </a:solidFill>
                <a:latin typeface="Verdana" charset="0"/>
                <a:ea typeface="ＭＳ Ｐゴシック" charset="0"/>
                <a:cs typeface="Arial" charset="0"/>
              </a:defRPr>
            </a:lvl1pPr>
          </a:lstStyle>
          <a:p>
            <a:pPr>
              <a:defRPr/>
            </a:pPr>
            <a:r>
              <a:rPr lang="en-GB"/>
              <a:t>UCT Department of Computer Science</a:t>
            </a:r>
          </a:p>
        </p:txBody>
      </p:sp>
      <p:sp>
        <p:nvSpPr>
          <p:cNvPr id="1030" name="Rectangle 6">
            <a:extLst>
              <a:ext uri="{FF2B5EF4-FFF2-40B4-BE49-F238E27FC236}">
                <a16:creationId xmlns:a16="http://schemas.microsoft.com/office/drawing/2014/main" id="{79BBB1C4-C162-1545-8C78-5D004D64263E}"/>
              </a:ext>
            </a:extLst>
          </p:cNvPr>
          <p:cNvSpPr>
            <a:spLocks noChangeArrowheads="1"/>
          </p:cNvSpPr>
          <p:nvPr/>
        </p:nvSpPr>
        <p:spPr bwMode="auto">
          <a:xfrm>
            <a:off x="0" y="0"/>
            <a:ext cx="247650" cy="2286000"/>
          </a:xfrm>
          <a:prstGeom prst="rect">
            <a:avLst/>
          </a:prstGeom>
          <a:solidFill>
            <a:schemeClr val="accent3"/>
          </a:solidFill>
          <a:ln>
            <a:noFill/>
          </a:ln>
          <a:effectLst/>
          <a:extLst/>
        </p:spPr>
        <p:txBody>
          <a:bodyPr wrap="none" anchor="ctr"/>
          <a:lstStyle/>
          <a:p>
            <a:pPr>
              <a:buFont typeface="Times New Roman" charset="0"/>
              <a:buNone/>
              <a:defRPr/>
            </a:pPr>
            <a:endParaRPr lang="en-US">
              <a:latin typeface="Arial" charset="0"/>
              <a:ea typeface="ＭＳ Ｐゴシック" charset="0"/>
            </a:endParaRPr>
          </a:p>
        </p:txBody>
      </p:sp>
      <p:sp>
        <p:nvSpPr>
          <p:cNvPr id="1031" name="Line 7">
            <a:extLst>
              <a:ext uri="{FF2B5EF4-FFF2-40B4-BE49-F238E27FC236}">
                <a16:creationId xmlns:a16="http://schemas.microsoft.com/office/drawing/2014/main" id="{C2E54BC1-0E95-004A-8D88-4E74A19AD687}"/>
              </a:ext>
            </a:extLst>
          </p:cNvPr>
          <p:cNvSpPr>
            <a:spLocks noChangeShapeType="1"/>
          </p:cNvSpPr>
          <p:nvPr/>
        </p:nvSpPr>
        <p:spPr bwMode="auto">
          <a:xfrm>
            <a:off x="584200" y="1052513"/>
            <a:ext cx="8750300" cy="1587"/>
          </a:xfrm>
          <a:prstGeom prst="line">
            <a:avLst/>
          </a:prstGeom>
          <a:noFill/>
          <a:ln w="19080" cap="flat">
            <a:solidFill>
              <a:srgbClr val="999900"/>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atin typeface="Arial" charset="0"/>
              <a:ea typeface="ＭＳ Ｐゴシック" charset="0"/>
            </a:endParaRPr>
          </a:p>
        </p:txBody>
      </p:sp>
      <p:sp>
        <p:nvSpPr>
          <p:cNvPr id="1032" name="Rectangle 8">
            <a:extLst>
              <a:ext uri="{FF2B5EF4-FFF2-40B4-BE49-F238E27FC236}">
                <a16:creationId xmlns:a16="http://schemas.microsoft.com/office/drawing/2014/main" id="{693DE0AD-E8C7-734F-8A98-D6FF8C8EFB10}"/>
              </a:ext>
            </a:extLst>
          </p:cNvPr>
          <p:cNvSpPr>
            <a:spLocks noChangeArrowheads="1"/>
          </p:cNvSpPr>
          <p:nvPr/>
        </p:nvSpPr>
        <p:spPr bwMode="auto">
          <a:xfrm>
            <a:off x="0" y="2286000"/>
            <a:ext cx="247650" cy="2286000"/>
          </a:xfrm>
          <a:prstGeom prst="rect">
            <a:avLst/>
          </a:prstGeom>
          <a:solidFill>
            <a:schemeClr val="accent1">
              <a:lumMod val="40000"/>
              <a:lumOff val="60000"/>
            </a:schemeClr>
          </a:solidFill>
          <a:ln>
            <a:noFill/>
          </a:ln>
          <a:effectLst/>
          <a:extLst/>
        </p:spPr>
        <p:txBody>
          <a:bodyPr wrap="none" anchor="ctr"/>
          <a:lstStyle/>
          <a:p>
            <a:pPr>
              <a:buFont typeface="Times New Roman" charset="0"/>
              <a:buNone/>
              <a:defRPr/>
            </a:pPr>
            <a:endParaRPr lang="en-US">
              <a:latin typeface="Arial" charset="0"/>
              <a:ea typeface="ＭＳ Ｐゴシック" charset="0"/>
            </a:endParaRPr>
          </a:p>
        </p:txBody>
      </p:sp>
      <p:sp>
        <p:nvSpPr>
          <p:cNvPr id="1033" name="Rectangle 9">
            <a:extLst>
              <a:ext uri="{FF2B5EF4-FFF2-40B4-BE49-F238E27FC236}">
                <a16:creationId xmlns:a16="http://schemas.microsoft.com/office/drawing/2014/main" id="{DA8CEE92-C957-0145-9A46-69AE46CDE5FA}"/>
              </a:ext>
            </a:extLst>
          </p:cNvPr>
          <p:cNvSpPr>
            <a:spLocks noChangeArrowheads="1"/>
          </p:cNvSpPr>
          <p:nvPr/>
        </p:nvSpPr>
        <p:spPr bwMode="auto">
          <a:xfrm>
            <a:off x="0" y="4572000"/>
            <a:ext cx="247650" cy="2286000"/>
          </a:xfrm>
          <a:prstGeom prst="rect">
            <a:avLst/>
          </a:prstGeom>
          <a:solidFill>
            <a:schemeClr val="accent3">
              <a:lumMod val="20000"/>
              <a:lumOff val="80000"/>
            </a:schemeClr>
          </a:solidFill>
          <a:ln>
            <a:noFill/>
          </a:ln>
          <a:effectLst/>
          <a:extLst/>
        </p:spPr>
        <p:txBody>
          <a:bodyPr wrap="none" anchor="ctr"/>
          <a:lstStyle/>
          <a:p>
            <a:pPr>
              <a:buFont typeface="Times New Roman" charset="0"/>
              <a:buNone/>
              <a:defRPr/>
            </a:pPr>
            <a:endParaRPr lang="en-US">
              <a:latin typeface="Arial" charset="0"/>
              <a:ea typeface="ＭＳ Ｐゴシック" charset="0"/>
            </a:endParaRPr>
          </a:p>
        </p:txBody>
      </p:sp>
      <p:pic>
        <p:nvPicPr>
          <p:cNvPr id="1034" name="Picture 10">
            <a:extLst>
              <a:ext uri="{FF2B5EF4-FFF2-40B4-BE49-F238E27FC236}">
                <a16:creationId xmlns:a16="http://schemas.microsoft.com/office/drawing/2014/main" id="{7ACC7196-F10F-DA42-9A4C-ED20FF3F6A8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3050" y="6389688"/>
            <a:ext cx="2152650" cy="476250"/>
          </a:xfrm>
          <a:prstGeom prst="rect">
            <a:avLst/>
          </a:prstGeom>
          <a:noFill/>
          <a:ln>
            <a:noFill/>
          </a:ln>
          <a:effectLst/>
          <a:extLst>
            <a:ext uri="{909E8E84-426E-40dd-AFC4-6F175D3DCCD1}">
              <a14:hiddenFill xmlns:a14="http://schemas.microsoft.com/office/drawing/2010/main" xmlns="">
                <a:blipFill dpi="0" rotWithShape="0">
                  <a:blip xmlns:r="http://schemas.openxmlformats.org/officeDocument/2006/relationships"/>
                  <a:srcRect/>
                  <a:stretch>
                    <a:fillRect/>
                  </a:stretch>
                </a:blip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036" name="Picture 12">
            <a:extLst>
              <a:ext uri="{FF2B5EF4-FFF2-40B4-BE49-F238E27FC236}">
                <a16:creationId xmlns:a16="http://schemas.microsoft.com/office/drawing/2014/main" id="{090BA95F-0341-2249-B5E7-FD9D4FD670A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424988" y="6453188"/>
            <a:ext cx="314325" cy="314325"/>
          </a:xfrm>
          <a:prstGeom prst="rect">
            <a:avLst/>
          </a:prstGeom>
          <a:noFill/>
          <a:ln>
            <a:noFill/>
          </a:ln>
          <a:effectLst/>
          <a:extLst>
            <a:ext uri="{909E8E84-426E-40dd-AFC4-6F175D3DCCD1}">
              <a14:hiddenFill xmlns:a14="http://schemas.microsoft.com/office/drawing/2010/main" xmlns="">
                <a:blipFill dpi="0" rotWithShape="0">
                  <a:blip xmlns:r="http://schemas.openxmlformats.org/officeDocument/2006/relationships"/>
                  <a:srcRect/>
                  <a:stretch>
                    <a:fillRect/>
                  </a:stretch>
                </a:blip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 bg1="lt1" tx1="dk1" bg2="lt2" tx2="dk2" accent1="accent1" accent2="accent2" accent3="accent3" accent4="accent4" accent5="accent5" accent6="accent6" hlink="hlink" folHlink="folHlink"/>
  <p:sldLayoutIdLst>
    <p:sldLayoutId id="2147484022" r:id="rId1"/>
    <p:sldLayoutId id="2147484023" r:id="rId2"/>
    <p:sldLayoutId id="2147484024" r:id="rId3"/>
    <p:sldLayoutId id="2147484025" r:id="rId4"/>
    <p:sldLayoutId id="2147484026" r:id="rId5"/>
    <p:sldLayoutId id="2147484027" r:id="rId6"/>
    <p:sldLayoutId id="2147484028" r:id="rId7"/>
    <p:sldLayoutId id="2147484029" r:id="rId8"/>
    <p:sldLayoutId id="2147484030" r:id="rId9"/>
    <p:sldLayoutId id="2147484031" r:id="rId10"/>
    <p:sldLayoutId id="2147484032" r:id="rId11"/>
    <p:sldLayoutId id="2147484033" r:id="rId12"/>
  </p:sldLayoutIdLst>
  <p:txStyles>
    <p:titleStyle>
      <a:lvl1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effectLst>
            <a:outerShdw blurRad="50800" dist="38100" dir="2700000" algn="tl" rotWithShape="0">
              <a:prstClr val="black">
                <a:alpha val="40000"/>
              </a:prstClr>
            </a:outerShdw>
          </a:effectLst>
          <a:latin typeface="+mj-lt"/>
          <a:ea typeface="+mj-ea"/>
          <a:cs typeface="+mj-cs"/>
        </a:defRPr>
      </a:lvl1pPr>
      <a:lvl2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2pPr>
      <a:lvl3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3pPr>
      <a:lvl4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4pPr>
      <a:lvl5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5pPr>
      <a:lvl6pPr marL="25146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6pPr>
      <a:lvl7pPr marL="29718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7pPr>
      <a:lvl8pPr marL="34290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8pPr>
      <a:lvl9pPr marL="38862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9pPr>
    </p:titleStyle>
    <p:bodyStyle>
      <a:lvl1pPr marL="342900" indent="-342900" algn="l" defTabSz="449263" rtl="0" eaLnBrk="0" fontAlgn="base" hangingPunct="0">
        <a:lnSpc>
          <a:spcPct val="97000"/>
        </a:lnSpc>
        <a:spcBef>
          <a:spcPts val="700"/>
        </a:spcBef>
        <a:spcAft>
          <a:spcPct val="0"/>
        </a:spcAft>
        <a:buClr>
          <a:srgbClr val="000000"/>
        </a:buClr>
        <a:buSzPct val="100000"/>
        <a:buFont typeface="Times New Roman" panose="02020603050405020304" pitchFamily="18" charset="0"/>
        <a:defRPr sz="2800">
          <a:solidFill>
            <a:srgbClr val="000000"/>
          </a:solidFill>
          <a:latin typeface="+mn-lt"/>
          <a:ea typeface="+mn-ea"/>
          <a:cs typeface="+mn-cs"/>
        </a:defRPr>
      </a:lvl1pPr>
      <a:lvl2pPr marL="742950" indent="-285750" algn="l" defTabSz="449263" rtl="0" eaLnBrk="0" fontAlgn="base" hangingPunct="0">
        <a:lnSpc>
          <a:spcPct val="97000"/>
        </a:lnSpc>
        <a:spcBef>
          <a:spcPts val="600"/>
        </a:spcBef>
        <a:spcAft>
          <a:spcPct val="0"/>
        </a:spcAft>
        <a:buClr>
          <a:srgbClr val="000000"/>
        </a:buClr>
        <a:buSzPct val="100000"/>
        <a:buFont typeface="Times New Roman" panose="02020603050405020304" pitchFamily="18" charset="0"/>
        <a:defRPr sz="2400">
          <a:solidFill>
            <a:srgbClr val="000000"/>
          </a:solidFill>
          <a:latin typeface="+mn-lt"/>
          <a:ea typeface="+mn-ea"/>
          <a:cs typeface="+mn-cs"/>
        </a:defRPr>
      </a:lvl2pPr>
      <a:lvl3pPr marL="1143000" indent="-228600" algn="l" defTabSz="449263" rtl="0" eaLnBrk="0" fontAlgn="base" hangingPunct="0">
        <a:lnSpc>
          <a:spcPct val="97000"/>
        </a:lnSpc>
        <a:spcBef>
          <a:spcPts val="500"/>
        </a:spcBef>
        <a:spcAft>
          <a:spcPct val="0"/>
        </a:spcAft>
        <a:buClr>
          <a:srgbClr val="000000"/>
        </a:buClr>
        <a:buSzPct val="100000"/>
        <a:buFont typeface="Times New Roman" panose="02020603050405020304" pitchFamily="18" charset="0"/>
        <a:defRPr sz="2000">
          <a:solidFill>
            <a:srgbClr val="000000"/>
          </a:solidFill>
          <a:latin typeface="+mn-lt"/>
          <a:ea typeface="+mn-ea"/>
          <a:cs typeface="+mn-cs"/>
        </a:defRPr>
      </a:lvl3pPr>
      <a:lvl4pPr marL="16002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4pPr>
      <a:lvl5pPr marL="20574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5pPr>
      <a:lvl6pPr marL="25146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6pPr>
      <a:lvl7pPr marL="29718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7pPr>
      <a:lvl8pPr marL="34290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8pPr>
      <a:lvl9pPr marL="38862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a:extLst>
              <a:ext uri="{FF2B5EF4-FFF2-40B4-BE49-F238E27FC236}">
                <a16:creationId xmlns:a16="http://schemas.microsoft.com/office/drawing/2014/main" id="{6A3B9742-98CB-C14B-BDC1-72BABE645467}"/>
              </a:ext>
            </a:extLst>
          </p:cNvPr>
          <p:cNvSpPr>
            <a:spLocks noGrp="1" noChangeArrowheads="1"/>
          </p:cNvSpPr>
          <p:nvPr>
            <p:ph type="title"/>
          </p:nvPr>
        </p:nvSpPr>
        <p:spPr>
          <a:xfrm>
            <a:off x="742950" y="1885950"/>
            <a:ext cx="8413750" cy="8143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85608"/>
          <a:lstStyle/>
          <a:p>
            <a:pPr eaLnBrk="1" hangingPunct="1">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a:effectLst>
                  <a:outerShdw blurRad="38100" dist="38100" dir="2700000" algn="tl">
                    <a:srgbClr val="C0C0C0"/>
                  </a:outerShdw>
                </a:effectLst>
              </a:rPr>
              <a:t>Files</a:t>
            </a:r>
          </a:p>
        </p:txBody>
      </p:sp>
      <p:sp>
        <p:nvSpPr>
          <p:cNvPr id="4101" name="Rectangle 5">
            <a:extLst>
              <a:ext uri="{FF2B5EF4-FFF2-40B4-BE49-F238E27FC236}">
                <a16:creationId xmlns:a16="http://schemas.microsoft.com/office/drawing/2014/main" id="{2D9EAAF4-EC8C-844D-A2CF-3D972B3547BC}"/>
              </a:ext>
            </a:extLst>
          </p:cNvPr>
          <p:cNvSpPr>
            <a:spLocks noGrp="1" noChangeArrowheads="1"/>
          </p:cNvSpPr>
          <p:nvPr>
            <p:ph type="subTitle" idx="4294967295"/>
          </p:nvPr>
        </p:nvSpPr>
        <p:spPr>
          <a:xfrm>
            <a:off x="4233863" y="4221163"/>
            <a:ext cx="5040312" cy="180022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78624" rIns="0" bIns="0" anchor="ctr"/>
          <a:lstStyle/>
          <a:p>
            <a:pPr marL="0" indent="0" algn="r" eaLnBrk="1" hangingPunct="1">
              <a:lnSpc>
                <a:spcPct val="74000"/>
              </a:lnSpc>
              <a:spcBef>
                <a:spcPts val="400"/>
              </a:spcBef>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400" dirty="0">
                <a:latin typeface="Copperplate Gothic Light"/>
                <a:cs typeface="Copperplate Gothic Light"/>
              </a:rPr>
              <a:t>Michelle Kuttel</a:t>
            </a:r>
          </a:p>
          <a:p>
            <a:pPr marL="0" indent="0" algn="r" eaLnBrk="1" hangingPunct="1">
              <a:lnSpc>
                <a:spcPct val="74000"/>
              </a:lnSpc>
              <a:spcBef>
                <a:spcPts val="400"/>
              </a:spcBef>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400" dirty="0">
                <a:latin typeface="Copperplate Gothic Light"/>
                <a:cs typeface="Copperplate Gothic Light"/>
              </a:rPr>
              <a:t>&lt;</a:t>
            </a:r>
            <a:r>
              <a:rPr lang="en-GB" sz="2400" dirty="0" err="1">
                <a:latin typeface="Copperplate Gothic Light"/>
                <a:cs typeface="Copperplate Gothic Light"/>
              </a:rPr>
              <a:t>mkuttel@cs.uct.ac.za</a:t>
            </a:r>
            <a:r>
              <a:rPr lang="en-GB" sz="2400" dirty="0">
                <a:latin typeface="Copperplate Gothic Light"/>
                <a:cs typeface="Copperplate Gothic Light"/>
              </a:rPr>
              <a:t>&gt;</a:t>
            </a:r>
          </a:p>
          <a:p>
            <a:pPr marL="0" indent="0" algn="r" eaLnBrk="1" hangingPunct="1">
              <a:lnSpc>
                <a:spcPct val="74000"/>
              </a:lnSpc>
              <a:spcBef>
                <a:spcPts val="400"/>
              </a:spcBef>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400" dirty="0">
                <a:latin typeface="Copperplate Gothic Light"/>
                <a:cs typeface="Copperplate Gothic Light"/>
              </a:rPr>
              <a:t>May 2018</a:t>
            </a:r>
          </a:p>
        </p:txBody>
      </p:sp>
      <p:pic>
        <p:nvPicPr>
          <p:cNvPr id="4098" name="Picture 2">
            <a:extLst>
              <a:ext uri="{FF2B5EF4-FFF2-40B4-BE49-F238E27FC236}">
                <a16:creationId xmlns:a16="http://schemas.microsoft.com/office/drawing/2014/main" id="{D63CD87B-3535-B745-856F-6E31C7AA84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075" y="333375"/>
            <a:ext cx="790575" cy="790575"/>
          </a:xfrm>
          <a:prstGeom prst="rect">
            <a:avLst/>
          </a:prstGeom>
          <a:noFill/>
          <a:ln>
            <a:noFill/>
          </a:ln>
          <a:effectLst/>
          <a:extLst>
            <a:ext uri="{909E8E84-426E-40dd-AFC4-6F175D3DCCD1}">
              <a14:hiddenFill xmlns:a14="http://schemas.microsoft.com/office/drawing/2010/main" xmlns="">
                <a:blipFill dpi="0" rotWithShape="0">
                  <a:blip xmlns:r="http://schemas.openxmlformats.org/officeDocument/2006/relationships"/>
                  <a:srcRect/>
                  <a:stretch>
                    <a:fillRect/>
                  </a:stretch>
                </a:blip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4100" name="Text Box 4">
            <a:extLst>
              <a:ext uri="{FF2B5EF4-FFF2-40B4-BE49-F238E27FC236}">
                <a16:creationId xmlns:a16="http://schemas.microsoft.com/office/drawing/2014/main" id="{762F8EF1-5A5E-2A4C-9825-22BD9725350A}"/>
              </a:ext>
            </a:extLst>
          </p:cNvPr>
          <p:cNvSpPr txBox="1">
            <a:spLocks noChangeArrowheads="1"/>
          </p:cNvSpPr>
          <p:nvPr/>
        </p:nvSpPr>
        <p:spPr bwMode="auto">
          <a:xfrm>
            <a:off x="1425575" y="360363"/>
            <a:ext cx="8640763" cy="4635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500"/>
              </a:spcBef>
              <a:buFont typeface="Times New Roman" charset="0"/>
              <a:buNone/>
              <a:defRPr/>
            </a:pPr>
            <a:r>
              <a:rPr lang="en-GB" sz="2400" b="1" i="1" dirty="0">
                <a:solidFill>
                  <a:schemeClr val="tx1">
                    <a:lumMod val="50000"/>
                    <a:lumOff val="50000"/>
                  </a:schemeClr>
                </a:solidFill>
                <a:latin typeface="FreeSans" charset="0"/>
              </a:rPr>
              <a:t>UCT Department of Computer Science   CSC1015F</a:t>
            </a:r>
          </a:p>
        </p:txBody>
      </p:sp>
      <p:sp>
        <p:nvSpPr>
          <p:cNvPr id="16389" name="Rectangle 1">
            <a:extLst>
              <a:ext uri="{FF2B5EF4-FFF2-40B4-BE49-F238E27FC236}">
                <a16:creationId xmlns:a16="http://schemas.microsoft.com/office/drawing/2014/main" id="{76865C89-D34E-414C-9B98-31DCE3CE2354}"/>
              </a:ext>
            </a:extLst>
          </p:cNvPr>
          <p:cNvSpPr>
            <a:spLocks noChangeArrowheads="1"/>
          </p:cNvSpPr>
          <p:nvPr/>
        </p:nvSpPr>
        <p:spPr bwMode="auto">
          <a:xfrm>
            <a:off x="2476500" y="2324100"/>
            <a:ext cx="4953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a:t>Test3_Q1.pyc</a:t>
            </a:r>
          </a:p>
          <a:p>
            <a:r>
              <a:rPr lang="en-US" altLang="en-US"/>
              <a:t>Test3_Q2.pyc</a:t>
            </a:r>
          </a:p>
          <a:p>
            <a:r>
              <a:rPr lang="en-US" altLang="en-US"/>
              <a:t>CSC1015F_2014_test3_solutions.odt</a:t>
            </a:r>
          </a:p>
          <a:p>
            <a:r>
              <a:rPr lang="en-US" altLang="en-US"/>
              <a:t>CSC1015F_2015_Test2_Formatted_Final.odt</a:t>
            </a:r>
          </a:p>
          <a:p>
            <a:r>
              <a:rPr lang="en-US" altLang="en-US"/>
              <a:t>CSC1015F_2015_Test3_draft.odt</a:t>
            </a:r>
          </a:p>
          <a:p>
            <a:r>
              <a:rPr lang="en-US" altLang="en-US"/>
              <a:t>CSC1015F_2015_test3.odt</a:t>
            </a:r>
          </a:p>
          <a:p>
            <a:r>
              <a:rPr lang="en-US" altLang="en-US"/>
              <a:t>CSC1015F_2015_Test2_Formatted_Final3.pdf</a:t>
            </a:r>
          </a:p>
          <a:p>
            <a:r>
              <a:rPr lang="en-US" altLang="en-US"/>
              <a:t>Test3_Q1.py</a:t>
            </a:r>
          </a:p>
          <a:p>
            <a:r>
              <a:rPr lang="en-US" altLang="en-US"/>
              <a:t>Test3_Q2_ans.py</a:t>
            </a:r>
          </a:p>
          <a:p>
            <a:r>
              <a:rPr lang="en-US" altLang="en-US"/>
              <a:t>Test3_Q2.py</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a:extLst>
              <a:ext uri="{FF2B5EF4-FFF2-40B4-BE49-F238E27FC236}">
                <a16:creationId xmlns:a16="http://schemas.microsoft.com/office/drawing/2014/main" id="{3E5ED389-5A70-764F-B802-3F83036D5703}"/>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More: Opening and Closing Files</a:t>
            </a:r>
          </a:p>
        </p:txBody>
      </p:sp>
      <p:sp>
        <p:nvSpPr>
          <p:cNvPr id="8194" name="Rectangle 2">
            <a:extLst>
              <a:ext uri="{FF2B5EF4-FFF2-40B4-BE49-F238E27FC236}">
                <a16:creationId xmlns:a16="http://schemas.microsoft.com/office/drawing/2014/main" id="{AAE2E956-B62F-5D4C-A06B-D5E967972C07}"/>
              </a:ext>
            </a:extLst>
          </p:cNvPr>
          <p:cNvSpPr>
            <a:spLocks noGrp="1" noChangeArrowheads="1"/>
          </p:cNvSpPr>
          <p:nvPr>
            <p:ph type="body" idx="4294967295"/>
          </p:nvPr>
        </p:nvSpPr>
        <p:spPr>
          <a:xfrm>
            <a:off x="488950" y="1268413"/>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There are a number of options you can give to open() 	(see open.__doc__)</a:t>
            </a:r>
          </a:p>
          <a:p>
            <a:pPr marL="800100" lvl="2" indent="0">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	</a:t>
            </a:r>
            <a:r>
              <a:rPr lang="en-ZA" altLang="en-US" i="1"/>
              <a:t>encoding is the name of the encoding used to decode or encode the file. This should only be used in text mode. The default encoding is platform dependent, but any encoding supported by Python can be passed.</a:t>
            </a:r>
            <a:endParaRPr lang="en-ZA" altLang="en-US"/>
          </a:p>
          <a:p>
            <a:pPr marL="0" indent="0">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‘encoding’ is a useful one for files that contain non-ascii characters (default encoding is </a:t>
            </a:r>
            <a:r>
              <a:rPr lang="en-ZA" altLang="en-US" b="1"/>
              <a:t>ascii</a:t>
            </a:r>
            <a:r>
              <a:rPr lang="en-ZA" altLang="en-US"/>
              <a:t>). E.g. :</a:t>
            </a:r>
          </a:p>
          <a:p>
            <a:pPr marL="457200" lvl="1" indent="0">
              <a:lnSpc>
                <a:spcPct val="98000"/>
              </a:lnSpc>
              <a:buClr>
                <a:srgbClr val="9999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latin typeface="FreeMono" pitchFamily="49" charset="0"/>
              </a:rPr>
              <a:t>myFile=open(filename,'r',encoding='utf-8')</a:t>
            </a:r>
          </a:p>
          <a:p>
            <a:pPr marL="457200" lvl="1" indent="0">
              <a:lnSpc>
                <a:spcPct val="98000"/>
              </a:lnSpc>
              <a:buClr>
                <a:srgbClr val="9999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a:latin typeface="FreeMono" pitchFamily="49" charset="0"/>
            </a:endParaRPr>
          </a:p>
          <a:p>
            <a:pPr marL="0" indent="0">
              <a:lnSpc>
                <a:spcPct val="98000"/>
              </a:lnSpc>
              <a:buClr>
                <a:srgbClr val="9999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i="1">
                <a:latin typeface="FreeMono" pitchFamily="49" charset="0"/>
              </a:rPr>
              <a:t>UTF-8 is a character encoding capable of encoding Unicode characters. </a:t>
            </a:r>
          </a:p>
          <a:p>
            <a:pPr marL="0" indent="0">
              <a:buClr>
                <a:srgbClr val="666600"/>
              </a:buClr>
              <a:buSzPct val="75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sz="180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a:extLst>
              <a:ext uri="{FF2B5EF4-FFF2-40B4-BE49-F238E27FC236}">
                <a16:creationId xmlns:a16="http://schemas.microsoft.com/office/drawing/2014/main" id="{FF16AFFB-DF8C-FA40-9F69-97B3ECC37712}"/>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10242" name="Rectangle 2">
            <a:extLst>
              <a:ext uri="{FF2B5EF4-FFF2-40B4-BE49-F238E27FC236}">
                <a16:creationId xmlns:a16="http://schemas.microsoft.com/office/drawing/2014/main" id="{42E39DFD-B414-B84F-A60D-47BD6F1CE0A8}"/>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program to count the frequency of each word in a text file.</a:t>
            </a:r>
            <a:endParaRPr lang="en-ZA" dirty="0">
              <a:latin typeface="FreeMono"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A518E-82EA-0B49-B024-ACB380F42B14}"/>
              </a:ext>
            </a:extLst>
          </p:cNvPr>
          <p:cNvSpPr>
            <a:spLocks noGrp="1"/>
          </p:cNvSpPr>
          <p:nvPr>
            <p:ph type="title"/>
          </p:nvPr>
        </p:nvSpPr>
        <p:spPr/>
        <p:txBody>
          <a:bodyPr/>
          <a:lstStyle/>
          <a:p>
            <a:r>
              <a:rPr lang="en-US" dirty="0"/>
              <a:t>Creating a plain text file with MS word</a:t>
            </a:r>
          </a:p>
        </p:txBody>
      </p:sp>
      <p:sp>
        <p:nvSpPr>
          <p:cNvPr id="3" name="Content Placeholder 2">
            <a:extLst>
              <a:ext uri="{FF2B5EF4-FFF2-40B4-BE49-F238E27FC236}">
                <a16:creationId xmlns:a16="http://schemas.microsoft.com/office/drawing/2014/main" id="{6AA26677-1F62-C84A-9CD5-4A66191517DB}"/>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681842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a:extLst>
              <a:ext uri="{FF2B5EF4-FFF2-40B4-BE49-F238E27FC236}">
                <a16:creationId xmlns:a16="http://schemas.microsoft.com/office/drawing/2014/main" id="{45161C5E-795F-CB4E-B267-CC3676460DA0}"/>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11266" name="Rectangle 2">
            <a:extLst>
              <a:ext uri="{FF2B5EF4-FFF2-40B4-BE49-F238E27FC236}">
                <a16:creationId xmlns:a16="http://schemas.microsoft.com/office/drawing/2014/main" id="{7228A94C-3538-AB47-867A-A4DB5A775C7A}"/>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program to search a text file like a simple (albeit inefficient) database.  </a:t>
            </a:r>
          </a:p>
          <a:p>
            <a:pPr marL="735013" lvl="1"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 database stores information that can be manipulated/searched efficiently.</a:t>
            </a:r>
          </a:p>
          <a:p>
            <a:pPr marL="0" indent="0">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Each line should contain fields separated by commas, and the program should allow searching of any field.</a:t>
            </a:r>
          </a:p>
          <a:p>
            <a:pPr marL="0" indent="0">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For example:</a:t>
            </a:r>
          </a:p>
          <a:p>
            <a:pPr marL="735013" lvl="1" indent="-277813">
              <a:lnSpc>
                <a:spcPct val="98000"/>
              </a:lnSpc>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FreeMono" charset="0"/>
              </a:rPr>
              <a:t>Mortimer,Mouse,22</a:t>
            </a:r>
          </a:p>
          <a:p>
            <a:pPr marL="735013" lvl="1" indent="-277813">
              <a:lnSpc>
                <a:spcPct val="98000"/>
              </a:lnSpc>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FreeMono" charset="0"/>
              </a:rPr>
              <a:t>Spongebob,Squarepants,15</a:t>
            </a:r>
          </a:p>
          <a:p>
            <a:pPr marL="735013" lvl="1" indent="-277813">
              <a:lnSpc>
                <a:spcPct val="98000"/>
              </a:lnSpc>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FreeMono" charset="0"/>
              </a:rPr>
              <a:t>James,Sullivan,37</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a:extLst>
              <a:ext uri="{FF2B5EF4-FFF2-40B4-BE49-F238E27FC236}">
                <a16:creationId xmlns:a16="http://schemas.microsoft.com/office/drawing/2014/main" id="{B10088C5-EB54-F54B-B79C-D7837257AE37}"/>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Writing Text Data</a:t>
            </a:r>
          </a:p>
        </p:txBody>
      </p:sp>
      <p:sp>
        <p:nvSpPr>
          <p:cNvPr id="13314" name="Rectangle 2">
            <a:extLst>
              <a:ext uri="{FF2B5EF4-FFF2-40B4-BE49-F238E27FC236}">
                <a16:creationId xmlns:a16="http://schemas.microsoft.com/office/drawing/2014/main" id="{5C5926C8-FBAD-8642-8782-47B20FAB3437}"/>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Write out text data using a </a:t>
            </a:r>
            <a:r>
              <a:rPr lang="en-ZA" altLang="en-US" b="1" dirty="0"/>
              <a:t>print</a:t>
            </a:r>
            <a:r>
              <a:rPr lang="en-ZA" altLang="en-US" dirty="0"/>
              <a:t> statement with additional </a:t>
            </a:r>
            <a:r>
              <a:rPr lang="en-ZA" altLang="en-US" i="1" dirty="0"/>
              <a:t>file </a:t>
            </a:r>
            <a:r>
              <a:rPr lang="en-ZA" altLang="en-US" dirty="0"/>
              <a:t>attribute.</a:t>
            </a:r>
          </a:p>
          <a:p>
            <a:pPr marL="0" indent="0">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Syntax: </a:t>
            </a:r>
          </a:p>
          <a:p>
            <a:pPr marL="457200" lvl="1" indent="0">
              <a:lnSpc>
                <a:spcPct val="98000"/>
              </a:lnSpc>
              <a:buClr>
                <a:srgbClr val="9999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latin typeface="Courier New" panose="02070309020205020404" pitchFamily="49" charset="0"/>
              </a:rPr>
              <a:t>print (&lt;expr1&gt;, &lt;expr2&gt;, …, file=&lt;file&gt;)</a:t>
            </a:r>
          </a:p>
          <a:p>
            <a:pPr marL="0" indent="0">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Example:</a:t>
            </a:r>
          </a:p>
          <a:p>
            <a:pPr marL="457200" lvl="1" indent="0">
              <a:lnSpc>
                <a:spcPct val="98000"/>
              </a:lnSpc>
              <a:buClr>
                <a:srgbClr val="9999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latin typeface="Courier New" panose="02070309020205020404" pitchFamily="49" charset="0"/>
              </a:rPr>
              <a:t>print (“Hello World”, file=f)</a:t>
            </a:r>
          </a:p>
          <a:p>
            <a:pPr marL="457200" lvl="1" indent="0">
              <a:lnSpc>
                <a:spcPct val="98000"/>
              </a:lnSpc>
              <a:buClr>
                <a:srgbClr val="9999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dirty="0">
              <a:latin typeface="Courier New" panose="02070309020205020404" pitchFamily="49" charset="0"/>
            </a:endParaRPr>
          </a:p>
          <a:p>
            <a:pPr marL="0" inden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dirty="0" err="1">
                <a:latin typeface="Courier New" panose="02070309020205020404" pitchFamily="49" charset="0"/>
                <a:cs typeface="Courier New" panose="02070309020205020404" pitchFamily="49" charset="0"/>
              </a:rPr>
              <a:t>f.write</a:t>
            </a:r>
            <a:r>
              <a:rPr lang="en-US" altLang="en-US" dirty="0">
                <a:latin typeface="Courier New" panose="02070309020205020404" pitchFamily="49" charset="0"/>
                <a:cs typeface="Courier New" panose="02070309020205020404" pitchFamily="49" charset="0"/>
              </a:rPr>
              <a:t>(s) </a:t>
            </a:r>
            <a:r>
              <a:rPr lang="en-US" altLang="en-US" dirty="0"/>
              <a:t>Writes string s.</a:t>
            </a:r>
          </a:p>
          <a:p>
            <a:pPr marL="0" indent="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dirty="0" err="1">
                <a:latin typeface="Courier New" panose="02070309020205020404" pitchFamily="49" charset="0"/>
                <a:cs typeface="Courier New" panose="02070309020205020404" pitchFamily="49" charset="0"/>
              </a:rPr>
              <a:t>f.writelines</a:t>
            </a:r>
            <a:r>
              <a:rPr lang="en-US" altLang="en-US" dirty="0">
                <a:latin typeface="Courier New" panose="02070309020205020404" pitchFamily="49" charset="0"/>
                <a:cs typeface="Courier New" panose="02070309020205020404" pitchFamily="49" charset="0"/>
              </a:rPr>
              <a:t>(lines) </a:t>
            </a:r>
            <a:r>
              <a:rPr lang="en-US" altLang="en-US" dirty="0"/>
              <a:t>Writes all strings in sequence lines.  Can deal with a list of strings. Useful if want to add one file to another.</a:t>
            </a:r>
          </a:p>
          <a:p>
            <a:pPr marL="457200" lvl="1" indent="0">
              <a:lnSpc>
                <a:spcPct val="98000"/>
              </a:lnSpc>
              <a:buClr>
                <a:srgbClr val="9999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dirty="0">
              <a:latin typeface="Courier New" panose="02070309020205020404" pitchFamily="49"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a:extLst>
              <a:ext uri="{FF2B5EF4-FFF2-40B4-BE49-F238E27FC236}">
                <a16:creationId xmlns:a16="http://schemas.microsoft.com/office/drawing/2014/main" id="{1310C9FC-D594-B643-BFFA-FD2656AE6CAF}"/>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12290" name="Rectangle 2">
            <a:extLst>
              <a:ext uri="{FF2B5EF4-FFF2-40B4-BE49-F238E27FC236}">
                <a16:creationId xmlns:a16="http://schemas.microsoft.com/office/drawing/2014/main" id="{95BEBABD-AE32-C741-8CCD-5E837BBFBFAE}"/>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Write a program to store a list of data observations to a text file.</a:t>
            </a:r>
          </a:p>
          <a:p>
            <a:pPr marL="0" indent="0">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For robustness, “save” the file after every entry.</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a:extLst>
              <a:ext uri="{FF2B5EF4-FFF2-40B4-BE49-F238E27FC236}">
                <a16:creationId xmlns:a16="http://schemas.microsoft.com/office/drawing/2014/main" id="{EBA30B64-3223-7B4E-AF30-25097EF3085E}"/>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14338" name="Rectangle 2">
            <a:extLst>
              <a:ext uri="{FF2B5EF4-FFF2-40B4-BE49-F238E27FC236}">
                <a16:creationId xmlns:a16="http://schemas.microsoft.com/office/drawing/2014/main" id="{112529C0-4BEE-8F4C-9DD1-1CD3BB9219CB}"/>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Python program to write Python programs.</a:t>
            </a:r>
          </a:p>
          <a:p>
            <a:pPr marL="735013" lvl="1"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Put these programs in a separate folder/directory</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D4E61-E606-B340-B88E-68D50615A33A}"/>
              </a:ext>
            </a:extLst>
          </p:cNvPr>
          <p:cNvSpPr>
            <a:spLocks noGrp="1"/>
          </p:cNvSpPr>
          <p:nvPr>
            <p:ph type="title"/>
          </p:nvPr>
        </p:nvSpPr>
        <p:spPr/>
        <p:txBody>
          <a:bodyPr/>
          <a:lstStyle/>
          <a:p>
            <a:r>
              <a:rPr lang="en-US" dirty="0"/>
              <a:t>Recursion!</a:t>
            </a:r>
          </a:p>
        </p:txBody>
      </p:sp>
      <p:sp>
        <p:nvSpPr>
          <p:cNvPr id="3" name="Content Placeholder 2">
            <a:extLst>
              <a:ext uri="{FF2B5EF4-FFF2-40B4-BE49-F238E27FC236}">
                <a16:creationId xmlns:a16="http://schemas.microsoft.com/office/drawing/2014/main" id="{7B37815E-AFFE-584C-B8CB-67DFBCBCF661}"/>
              </a:ext>
            </a:extLst>
          </p:cNvPr>
          <p:cNvSpPr>
            <a:spLocks noGrp="1"/>
          </p:cNvSpPr>
          <p:nvPr>
            <p:ph idx="1"/>
          </p:nvPr>
        </p:nvSpPr>
        <p:spPr/>
        <p:txBody>
          <a:bodyPr/>
          <a:lstStyle/>
          <a:p>
            <a:r>
              <a:rPr lang="en-US" dirty="0"/>
              <a:t>Write a recursive function </a:t>
            </a:r>
            <a:r>
              <a:rPr lang="en-US" dirty="0">
                <a:latin typeface="Courier New" panose="02070309020205020404" pitchFamily="49" charset="0"/>
                <a:cs typeface="Courier New" panose="02070309020205020404" pitchFamily="49" charset="0"/>
              </a:rPr>
              <a:t>hat</a:t>
            </a:r>
            <a:r>
              <a:rPr lang="en-US" dirty="0"/>
              <a:t> that behaves as follows:</a:t>
            </a:r>
          </a:p>
          <a:p>
            <a:r>
              <a:rPr lang="en-US" sz="2000" dirty="0">
                <a:latin typeface="Courier New" panose="02070309020205020404" pitchFamily="49" charset="0"/>
                <a:cs typeface="Courier New" panose="02070309020205020404" pitchFamily="49" charset="0"/>
              </a:rPr>
              <a:t>&gt;&gt;&gt;hat("hamster")</a:t>
            </a:r>
          </a:p>
          <a:p>
            <a:r>
              <a:rPr lang="en-US" sz="2000" dirty="0">
                <a:latin typeface="Courier New" panose="02070309020205020404" pitchFamily="49" charset="0"/>
                <a:cs typeface="Courier New" panose="02070309020205020404" pitchFamily="49" charset="0"/>
              </a:rPr>
              <a:t>   s</a:t>
            </a: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mst</a:t>
            </a: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amste</a:t>
            </a: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hamster</a:t>
            </a:r>
          </a:p>
          <a:p>
            <a:r>
              <a:rPr lang="en-US" sz="2000" dirty="0">
                <a:latin typeface="Courier New" panose="02070309020205020404" pitchFamily="49" charset="0"/>
                <a:cs typeface="Courier New" panose="02070309020205020404" pitchFamily="49" charset="0"/>
              </a:rPr>
              <a:t>&gt;&gt;&gt;hat("</a:t>
            </a:r>
            <a:r>
              <a:rPr lang="en-US" sz="2000" dirty="0" err="1">
                <a:latin typeface="Courier New" panose="02070309020205020404" pitchFamily="49" charset="0"/>
                <a:cs typeface="Courier New" panose="02070309020205020404" pitchFamily="49" charset="0"/>
              </a:rPr>
              <a:t>california</a:t>
            </a:r>
            <a:r>
              <a:rPr lang="en-US" sz="2000" dirty="0">
                <a:latin typeface="Courier New" panose="02070309020205020404" pitchFamily="49" charset="0"/>
                <a:cs typeface="Courier New" panose="02070309020205020404" pitchFamily="49" charset="0"/>
              </a:rPr>
              <a:t>")</a:t>
            </a: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fo</a:t>
            </a: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ifor</a:t>
            </a: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liforn</a:t>
            </a: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aliforni</a:t>
            </a:r>
            <a:endParaRPr lang="en-US" sz="2000" dirty="0">
              <a:latin typeface="Courier New" panose="02070309020205020404" pitchFamily="49" charset="0"/>
              <a:cs typeface="Courier New" panose="02070309020205020404" pitchFamily="49" charset="0"/>
            </a:endParaRPr>
          </a:p>
          <a:p>
            <a:r>
              <a:rPr lang="en-US" sz="2000" dirty="0" err="1">
                <a:latin typeface="Courier New" panose="02070309020205020404" pitchFamily="49" charset="0"/>
                <a:cs typeface="Courier New" panose="02070309020205020404" pitchFamily="49" charset="0"/>
              </a:rPr>
              <a:t>california</a:t>
            </a:r>
            <a:endParaRPr lang="en-US"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468865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a:extLst>
              <a:ext uri="{FF2B5EF4-FFF2-40B4-BE49-F238E27FC236}">
                <a16:creationId xmlns:a16="http://schemas.microsoft.com/office/drawing/2014/main" id="{448BC41E-A71C-8D41-8061-F143A677DA26}"/>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16386" name="Rectangle 2">
            <a:extLst>
              <a:ext uri="{FF2B5EF4-FFF2-40B4-BE49-F238E27FC236}">
                <a16:creationId xmlns:a16="http://schemas.microsoft.com/office/drawing/2014/main" id="{BC0C4B2E-AB0A-8A45-B64B-350ECA5ACAEB}"/>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program to print out the first 3 lines of a file.</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Deal with possible file IO errors with exception handling.</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a:extLst>
              <a:ext uri="{FF2B5EF4-FFF2-40B4-BE49-F238E27FC236}">
                <a16:creationId xmlns:a16="http://schemas.microsoft.com/office/drawing/2014/main" id="{49EB883A-4DAC-9D4C-8816-27F49E3930E4}"/>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Exceptions</a:t>
            </a:r>
          </a:p>
        </p:txBody>
      </p:sp>
      <p:sp>
        <p:nvSpPr>
          <p:cNvPr id="17410" name="Rectangle 2">
            <a:extLst>
              <a:ext uri="{FF2B5EF4-FFF2-40B4-BE49-F238E27FC236}">
                <a16:creationId xmlns:a16="http://schemas.microsoft.com/office/drawing/2014/main" id="{2186F9BB-08FE-BB46-8935-354A7AF97255}"/>
              </a:ext>
            </a:extLst>
          </p:cNvPr>
          <p:cNvSpPr>
            <a:spLocks noGrp="1" noChangeArrowheads="1"/>
          </p:cNvSpPr>
          <p:nvPr>
            <p:ph type="body" idx="4294967295"/>
          </p:nvPr>
        </p:nvSpPr>
        <p:spPr>
          <a:xfrm>
            <a:off x="495300" y="1196975"/>
            <a:ext cx="8909050" cy="519112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An exception is a runtime error that can be checked for and dealt with in a program.</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Syntax:</a:t>
            </a:r>
          </a:p>
          <a:p>
            <a:pPr marL="863600" indent="0">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000" dirty="0">
                <a:latin typeface="Courier New" panose="02070309020205020404" pitchFamily="49" charset="0"/>
                <a:cs typeface="Courier New" panose="02070309020205020404" pitchFamily="49" charset="0"/>
              </a:rPr>
              <a:t>try:</a:t>
            </a:r>
          </a:p>
          <a:p>
            <a:pPr marL="863600" indent="0">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000" dirty="0">
                <a:latin typeface="Courier New" panose="02070309020205020404" pitchFamily="49" charset="0"/>
                <a:cs typeface="Courier New" panose="02070309020205020404" pitchFamily="49" charset="0"/>
              </a:rPr>
              <a:t>   &lt;statements&gt;</a:t>
            </a:r>
          </a:p>
          <a:p>
            <a:pPr marL="863600" indent="0">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000" dirty="0">
                <a:latin typeface="Courier New" panose="02070309020205020404" pitchFamily="49" charset="0"/>
                <a:cs typeface="Courier New" panose="02070309020205020404" pitchFamily="49" charset="0"/>
              </a:rPr>
              <a:t>except &lt;Exception1Name&gt;:</a:t>
            </a:r>
          </a:p>
          <a:p>
            <a:pPr marL="863600" indent="0">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000" dirty="0">
                <a:latin typeface="Courier New" panose="02070309020205020404" pitchFamily="49" charset="0"/>
                <a:cs typeface="Courier New" panose="02070309020205020404" pitchFamily="49" charset="0"/>
              </a:rPr>
              <a:t>   &lt;statements&gt;</a:t>
            </a:r>
          </a:p>
          <a:p>
            <a:pPr marL="863600" indent="0">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000" dirty="0">
                <a:latin typeface="Courier New" panose="02070309020205020404" pitchFamily="49" charset="0"/>
                <a:cs typeface="Courier New" panose="02070309020205020404" pitchFamily="49" charset="0"/>
              </a:rPr>
              <a:t>except &lt;Exception2Name&gt; as &lt;parameter&gt;:</a:t>
            </a:r>
          </a:p>
          <a:p>
            <a:pPr marL="863600" indent="0">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000" dirty="0">
                <a:latin typeface="Courier New" panose="02070309020205020404" pitchFamily="49" charset="0"/>
                <a:cs typeface="Courier New" panose="02070309020205020404" pitchFamily="49" charset="0"/>
              </a:rPr>
              <a:t>   &lt;statements&gt;</a:t>
            </a:r>
          </a:p>
          <a:p>
            <a:pPr marL="863600" indent="0">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000" dirty="0">
                <a:latin typeface="Courier New" panose="02070309020205020404" pitchFamily="49" charset="0"/>
                <a:cs typeface="Courier New" panose="02070309020205020404" pitchFamily="49" charset="0"/>
              </a:rPr>
              <a:t>except:</a:t>
            </a:r>
          </a:p>
          <a:p>
            <a:pPr marL="863600" indent="0">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000" dirty="0">
                <a:latin typeface="Courier New" panose="02070309020205020404" pitchFamily="49" charset="0"/>
                <a:cs typeface="Courier New" panose="02070309020205020404" pitchFamily="49" charset="0"/>
              </a:rPr>
              <a:t>   &lt;statements&gt;</a:t>
            </a:r>
          </a:p>
          <a:p>
            <a:pPr marL="863600" indent="0">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000" dirty="0">
                <a:latin typeface="Courier New" panose="02070309020205020404" pitchFamily="49" charset="0"/>
                <a:cs typeface="Courier New" panose="02070309020205020404" pitchFamily="49" charset="0"/>
              </a:rPr>
              <a:t>finally:</a:t>
            </a:r>
          </a:p>
          <a:p>
            <a:pPr marL="863600" indent="0">
              <a:lnSpc>
                <a:spcPct val="98000"/>
              </a:lnSpc>
              <a:buClrTx/>
              <a:buSzTx/>
              <a:buFontTx/>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000" dirty="0">
                <a:latin typeface="Courier New" panose="02070309020205020404" pitchFamily="49" charset="0"/>
                <a:cs typeface="Courier New" panose="02070309020205020404" pitchFamily="49" charset="0"/>
              </a:rPr>
              <a:t>   &lt;statements&gt;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a:extLst>
              <a:ext uri="{FF2B5EF4-FFF2-40B4-BE49-F238E27FC236}">
                <a16:creationId xmlns:a16="http://schemas.microsoft.com/office/drawing/2014/main" id="{306B8117-3C48-A44C-AB08-594EAAF24D68}"/>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Storing data for the future</a:t>
            </a:r>
          </a:p>
        </p:txBody>
      </p:sp>
      <p:sp>
        <p:nvSpPr>
          <p:cNvPr id="5122" name="Rectangle 2">
            <a:extLst>
              <a:ext uri="{FF2B5EF4-FFF2-40B4-BE49-F238E27FC236}">
                <a16:creationId xmlns:a16="http://schemas.microsoft.com/office/drawing/2014/main" id="{338FEB33-EAC0-4E46-9FCF-BE1FD158458C}"/>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Data in a computer is stored in files</a:t>
            </a:r>
          </a:p>
          <a:p>
            <a:pPr marL="735013" lvl="1"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You will have used these before</a:t>
            </a:r>
          </a:p>
          <a:p>
            <a:pPr marL="1135063" lvl="2"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Word has .doc files</a:t>
            </a:r>
          </a:p>
          <a:p>
            <a:pPr marL="1135063" lvl="2"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1135063" lvl="2"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If you want you computer to use data collected before, or by others, you wil need to interact with files.</a:t>
            </a:r>
          </a:p>
          <a:p>
            <a:pPr marL="735013" lvl="1"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Especially if you have a lot of data.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a:extLst>
              <a:ext uri="{FF2B5EF4-FFF2-40B4-BE49-F238E27FC236}">
                <a16:creationId xmlns:a16="http://schemas.microsoft.com/office/drawing/2014/main" id="{6F169B90-E35B-0741-AB55-EAD109021A6F}"/>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Exception Semantics</a:t>
            </a:r>
          </a:p>
        </p:txBody>
      </p:sp>
      <p:sp>
        <p:nvSpPr>
          <p:cNvPr id="18434" name="Rectangle 2">
            <a:extLst>
              <a:ext uri="{FF2B5EF4-FFF2-40B4-BE49-F238E27FC236}">
                <a16:creationId xmlns:a16="http://schemas.microsoft.com/office/drawing/2014/main" id="{489D441A-6171-AE47-B6E5-8AA2310AF945}"/>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Python will try to execute the code in </a:t>
            </a:r>
            <a:r>
              <a:rPr lang="en-ZA" b="1" dirty="0"/>
              <a:t>try</a:t>
            </a:r>
            <a:r>
              <a:rPr lang="en-ZA" dirty="0"/>
              <a:t>.</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If an error occurs, the </a:t>
            </a:r>
            <a:r>
              <a:rPr lang="en-ZA" b="1" dirty="0"/>
              <a:t>except</a:t>
            </a:r>
            <a:r>
              <a:rPr lang="en-ZA" dirty="0"/>
              <a:t> clauses will be searched in sequence.</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If there is a match, the code in the except is executed.</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If no match, the exception is propagated to the calling function.</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After the try code and/or except code executes, the </a:t>
            </a:r>
            <a:r>
              <a:rPr lang="en-ZA" b="1" dirty="0"/>
              <a:t>finally</a:t>
            </a:r>
            <a:r>
              <a:rPr lang="en-ZA" dirty="0"/>
              <a:t> code is executed, typically to do cleanup such as close files.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a:extLst>
              <a:ext uri="{FF2B5EF4-FFF2-40B4-BE49-F238E27FC236}">
                <a16:creationId xmlns:a16="http://schemas.microsoft.com/office/drawing/2014/main" id="{8005FB77-4A74-2240-BD47-5EB942A58DC3}"/>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Exception Example</a:t>
            </a:r>
          </a:p>
        </p:txBody>
      </p:sp>
      <p:sp>
        <p:nvSpPr>
          <p:cNvPr id="19458" name="Rectangle 2">
            <a:extLst>
              <a:ext uri="{FF2B5EF4-FFF2-40B4-BE49-F238E27FC236}">
                <a16:creationId xmlns:a16="http://schemas.microsoft.com/office/drawing/2014/main" id="{5B742B1B-F07E-F24E-8D21-43498CFCDCDA}"/>
              </a:ext>
            </a:extLst>
          </p:cNvPr>
          <p:cNvSpPr>
            <a:spLocks noGrp="1" noChangeArrowheads="1"/>
          </p:cNvSpPr>
          <p:nvPr>
            <p:ph type="body" idx="4294967295"/>
          </p:nvPr>
        </p:nvSpPr>
        <p:spPr>
          <a:xfrm>
            <a:off x="495300" y="1196975"/>
            <a:ext cx="8909050" cy="4964113"/>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7056" rIns="0" bIns="0"/>
          <a:lstStyle/>
          <a:p>
            <a:pPr marL="360363" indent="0">
              <a:lnSpc>
                <a:spcPct val="98000"/>
              </a:lnSpc>
              <a:buFont typeface="Times New Roman" charset="0"/>
              <a:buNone/>
              <a:tabLst>
                <a:tab pos="479425" algn="l"/>
                <a:tab pos="936625" algn="l"/>
                <a:tab pos="1393825" algn="l"/>
                <a:tab pos="1851025" algn="l"/>
                <a:tab pos="2308225" algn="l"/>
                <a:tab pos="2765425" algn="l"/>
                <a:tab pos="3222625" algn="l"/>
                <a:tab pos="3679825" algn="l"/>
                <a:tab pos="4137025" algn="l"/>
                <a:tab pos="4594225" algn="l"/>
                <a:tab pos="5051425" algn="l"/>
                <a:tab pos="5508625" algn="l"/>
                <a:tab pos="5965825" algn="l"/>
                <a:tab pos="6423025" algn="l"/>
                <a:tab pos="6880225" algn="l"/>
                <a:tab pos="7337425" algn="l"/>
                <a:tab pos="7794625" algn="l"/>
                <a:tab pos="8251825" algn="l"/>
                <a:tab pos="8709025" algn="l"/>
                <a:tab pos="9166225" algn="l"/>
              </a:tabLst>
              <a:defRPr/>
            </a:pPr>
            <a:r>
              <a:rPr lang="en-ZA" dirty="0">
                <a:latin typeface="Courier New" panose="02070309020205020404" pitchFamily="49" charset="0"/>
                <a:cs typeface="Courier New" panose="02070309020205020404" pitchFamily="49" charset="0"/>
              </a:rPr>
              <a:t>try:</a:t>
            </a:r>
          </a:p>
          <a:p>
            <a:pPr marL="360363" indent="0">
              <a:lnSpc>
                <a:spcPct val="98000"/>
              </a:lnSpc>
              <a:buFont typeface="Times New Roman" charset="0"/>
              <a:buNone/>
              <a:tabLst>
                <a:tab pos="479425" algn="l"/>
                <a:tab pos="936625" algn="l"/>
                <a:tab pos="1393825" algn="l"/>
                <a:tab pos="1851025" algn="l"/>
                <a:tab pos="2308225" algn="l"/>
                <a:tab pos="2765425" algn="l"/>
                <a:tab pos="3222625" algn="l"/>
                <a:tab pos="3679825" algn="l"/>
                <a:tab pos="4137025" algn="l"/>
                <a:tab pos="4594225" algn="l"/>
                <a:tab pos="5051425" algn="l"/>
                <a:tab pos="5508625" algn="l"/>
                <a:tab pos="5965825" algn="l"/>
                <a:tab pos="6423025" algn="l"/>
                <a:tab pos="6880225" algn="l"/>
                <a:tab pos="7337425" algn="l"/>
                <a:tab pos="7794625" algn="l"/>
                <a:tab pos="8251825" algn="l"/>
                <a:tab pos="8709025" algn="l"/>
                <a:tab pos="9166225" algn="l"/>
              </a:tabLst>
              <a:defRPr/>
            </a:pPr>
            <a:r>
              <a:rPr lang="en-ZA" dirty="0">
                <a:latin typeface="Courier New" panose="02070309020205020404" pitchFamily="49" charset="0"/>
                <a:cs typeface="Courier New" panose="02070309020205020404" pitchFamily="49" charset="0"/>
              </a:rPr>
              <a:t>   f = open ("thetest.txt", "r")</a:t>
            </a:r>
          </a:p>
          <a:p>
            <a:pPr marL="360363" indent="0">
              <a:lnSpc>
                <a:spcPct val="98000"/>
              </a:lnSpc>
              <a:buFont typeface="Times New Roman" charset="0"/>
              <a:buNone/>
              <a:tabLst>
                <a:tab pos="479425" algn="l"/>
                <a:tab pos="936625" algn="l"/>
                <a:tab pos="1393825" algn="l"/>
                <a:tab pos="1851025" algn="l"/>
                <a:tab pos="2308225" algn="l"/>
                <a:tab pos="2765425" algn="l"/>
                <a:tab pos="3222625" algn="l"/>
                <a:tab pos="3679825" algn="l"/>
                <a:tab pos="4137025" algn="l"/>
                <a:tab pos="4594225" algn="l"/>
                <a:tab pos="5051425" algn="l"/>
                <a:tab pos="5508625" algn="l"/>
                <a:tab pos="5965825" algn="l"/>
                <a:tab pos="6423025" algn="l"/>
                <a:tab pos="6880225" algn="l"/>
                <a:tab pos="7337425" algn="l"/>
                <a:tab pos="7794625" algn="l"/>
                <a:tab pos="8251825" algn="l"/>
                <a:tab pos="8709025" algn="l"/>
                <a:tab pos="9166225" algn="l"/>
              </a:tabLst>
              <a:defRPr/>
            </a:pPr>
            <a:r>
              <a:rPr lang="en-ZA" dirty="0">
                <a:latin typeface="Courier New" panose="02070309020205020404" pitchFamily="49" charset="0"/>
                <a:cs typeface="Courier New" panose="02070309020205020404" pitchFamily="49" charset="0"/>
              </a:rPr>
              <a:t>   data = f.read()</a:t>
            </a:r>
          </a:p>
          <a:p>
            <a:pPr marL="360363" indent="0">
              <a:lnSpc>
                <a:spcPct val="98000"/>
              </a:lnSpc>
              <a:buFont typeface="Times New Roman" charset="0"/>
              <a:buNone/>
              <a:tabLst>
                <a:tab pos="479425" algn="l"/>
                <a:tab pos="936625" algn="l"/>
                <a:tab pos="1393825" algn="l"/>
                <a:tab pos="1851025" algn="l"/>
                <a:tab pos="2308225" algn="l"/>
                <a:tab pos="2765425" algn="l"/>
                <a:tab pos="3222625" algn="l"/>
                <a:tab pos="3679825" algn="l"/>
                <a:tab pos="4137025" algn="l"/>
                <a:tab pos="4594225" algn="l"/>
                <a:tab pos="5051425" algn="l"/>
                <a:tab pos="5508625" algn="l"/>
                <a:tab pos="5965825" algn="l"/>
                <a:tab pos="6423025" algn="l"/>
                <a:tab pos="6880225" algn="l"/>
                <a:tab pos="7337425" algn="l"/>
                <a:tab pos="7794625" algn="l"/>
                <a:tab pos="8251825" algn="l"/>
                <a:tab pos="8709025" algn="l"/>
                <a:tab pos="9166225" algn="l"/>
              </a:tabLst>
              <a:defRPr/>
            </a:pPr>
            <a:r>
              <a:rPr lang="en-ZA" dirty="0">
                <a:latin typeface="Courier New" panose="02070309020205020404" pitchFamily="49" charset="0"/>
                <a:cs typeface="Courier New" panose="02070309020205020404" pitchFamily="49" charset="0"/>
              </a:rPr>
              <a:t>except IOError as errno:</a:t>
            </a:r>
          </a:p>
          <a:p>
            <a:pPr marL="360363" indent="0">
              <a:lnSpc>
                <a:spcPct val="98000"/>
              </a:lnSpc>
              <a:buFont typeface="Times New Roman" charset="0"/>
              <a:buNone/>
              <a:tabLst>
                <a:tab pos="479425" algn="l"/>
                <a:tab pos="936625" algn="l"/>
                <a:tab pos="1393825" algn="l"/>
                <a:tab pos="1851025" algn="l"/>
                <a:tab pos="2308225" algn="l"/>
                <a:tab pos="2765425" algn="l"/>
                <a:tab pos="3222625" algn="l"/>
                <a:tab pos="3679825" algn="l"/>
                <a:tab pos="4137025" algn="l"/>
                <a:tab pos="4594225" algn="l"/>
                <a:tab pos="5051425" algn="l"/>
                <a:tab pos="5508625" algn="l"/>
                <a:tab pos="5965825" algn="l"/>
                <a:tab pos="6423025" algn="l"/>
                <a:tab pos="6880225" algn="l"/>
                <a:tab pos="7337425" algn="l"/>
                <a:tab pos="7794625" algn="l"/>
                <a:tab pos="8251825" algn="l"/>
                <a:tab pos="8709025" algn="l"/>
                <a:tab pos="9166225" algn="l"/>
              </a:tabLst>
              <a:defRPr/>
            </a:pPr>
            <a:r>
              <a:rPr lang="en-ZA" dirty="0">
                <a:latin typeface="Courier New" panose="02070309020205020404" pitchFamily="49" charset="0"/>
                <a:cs typeface="Courier New" panose="02070309020205020404" pitchFamily="49" charset="0"/>
              </a:rPr>
              <a:t>   print ("Could not read file")</a:t>
            </a:r>
          </a:p>
          <a:p>
            <a:pPr marL="360363" indent="0">
              <a:lnSpc>
                <a:spcPct val="98000"/>
              </a:lnSpc>
              <a:buFont typeface="Times New Roman" charset="0"/>
              <a:buNone/>
              <a:tabLst>
                <a:tab pos="479425" algn="l"/>
                <a:tab pos="936625" algn="l"/>
                <a:tab pos="1393825" algn="l"/>
                <a:tab pos="1851025" algn="l"/>
                <a:tab pos="2308225" algn="l"/>
                <a:tab pos="2765425" algn="l"/>
                <a:tab pos="3222625" algn="l"/>
                <a:tab pos="3679825" algn="l"/>
                <a:tab pos="4137025" algn="l"/>
                <a:tab pos="4594225" algn="l"/>
                <a:tab pos="5051425" algn="l"/>
                <a:tab pos="5508625" algn="l"/>
                <a:tab pos="5965825" algn="l"/>
                <a:tab pos="6423025" algn="l"/>
                <a:tab pos="6880225" algn="l"/>
                <a:tab pos="7337425" algn="l"/>
                <a:tab pos="7794625" algn="l"/>
                <a:tab pos="8251825" algn="l"/>
                <a:tab pos="8709025" algn="l"/>
                <a:tab pos="9166225" algn="l"/>
              </a:tabLst>
              <a:defRPr/>
            </a:pPr>
            <a:r>
              <a:rPr lang="en-ZA" dirty="0">
                <a:latin typeface="Courier New" panose="02070309020205020404" pitchFamily="49" charset="0"/>
                <a:cs typeface="Courier New" panose="02070309020205020404" pitchFamily="49" charset="0"/>
              </a:rPr>
              <a:t>   print ("Error number:",errno)</a:t>
            </a:r>
          </a:p>
          <a:p>
            <a:pPr marL="360363" indent="0">
              <a:lnSpc>
                <a:spcPct val="98000"/>
              </a:lnSpc>
              <a:buFont typeface="Times New Roman" charset="0"/>
              <a:buNone/>
              <a:tabLst>
                <a:tab pos="479425" algn="l"/>
                <a:tab pos="936625" algn="l"/>
                <a:tab pos="1393825" algn="l"/>
                <a:tab pos="1851025" algn="l"/>
                <a:tab pos="2308225" algn="l"/>
                <a:tab pos="2765425" algn="l"/>
                <a:tab pos="3222625" algn="l"/>
                <a:tab pos="3679825" algn="l"/>
                <a:tab pos="4137025" algn="l"/>
                <a:tab pos="4594225" algn="l"/>
                <a:tab pos="5051425" algn="l"/>
                <a:tab pos="5508625" algn="l"/>
                <a:tab pos="5965825" algn="l"/>
                <a:tab pos="6423025" algn="l"/>
                <a:tab pos="6880225" algn="l"/>
                <a:tab pos="7337425" algn="l"/>
                <a:tab pos="7794625" algn="l"/>
                <a:tab pos="8251825" algn="l"/>
                <a:tab pos="8709025" algn="l"/>
                <a:tab pos="9166225" algn="l"/>
              </a:tabLst>
              <a:defRPr/>
            </a:pPr>
            <a:r>
              <a:rPr lang="en-ZA" dirty="0">
                <a:latin typeface="Courier New" panose="02070309020205020404" pitchFamily="49" charset="0"/>
                <a:cs typeface="Courier New" panose="02070309020205020404" pitchFamily="49" charset="0"/>
              </a:rPr>
              <a:t>finally:</a:t>
            </a:r>
          </a:p>
          <a:p>
            <a:pPr marL="360363" indent="0">
              <a:lnSpc>
                <a:spcPct val="98000"/>
              </a:lnSpc>
              <a:buFont typeface="Times New Roman" charset="0"/>
              <a:buNone/>
              <a:tabLst>
                <a:tab pos="479425" algn="l"/>
                <a:tab pos="936625" algn="l"/>
                <a:tab pos="1393825" algn="l"/>
                <a:tab pos="1851025" algn="l"/>
                <a:tab pos="2308225" algn="l"/>
                <a:tab pos="2765425" algn="l"/>
                <a:tab pos="3222625" algn="l"/>
                <a:tab pos="3679825" algn="l"/>
                <a:tab pos="4137025" algn="l"/>
                <a:tab pos="4594225" algn="l"/>
                <a:tab pos="5051425" algn="l"/>
                <a:tab pos="5508625" algn="l"/>
                <a:tab pos="5965825" algn="l"/>
                <a:tab pos="6423025" algn="l"/>
                <a:tab pos="6880225" algn="l"/>
                <a:tab pos="7337425" algn="l"/>
                <a:tab pos="7794625" algn="l"/>
                <a:tab pos="8251825" algn="l"/>
                <a:tab pos="8709025" algn="l"/>
                <a:tab pos="9166225" algn="l"/>
              </a:tabLst>
              <a:defRPr/>
            </a:pPr>
            <a:r>
              <a:rPr lang="en-ZA" dirty="0">
                <a:latin typeface="Courier New" panose="02070309020205020404" pitchFamily="49" charset="0"/>
                <a:cs typeface="Courier New" panose="02070309020205020404" pitchFamily="49" charset="0"/>
              </a:rPr>
              <a:t>   print ("cleaning up")</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a:extLst>
              <a:ext uri="{FF2B5EF4-FFF2-40B4-BE49-F238E27FC236}">
                <a16:creationId xmlns:a16="http://schemas.microsoft.com/office/drawing/2014/main" id="{586F5710-A69D-964E-8191-072A4CB6351B}"/>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Common Exceptions</a:t>
            </a:r>
          </a:p>
        </p:txBody>
      </p:sp>
      <p:sp>
        <p:nvSpPr>
          <p:cNvPr id="20482" name="Rectangle 2">
            <a:extLst>
              <a:ext uri="{FF2B5EF4-FFF2-40B4-BE49-F238E27FC236}">
                <a16:creationId xmlns:a16="http://schemas.microsoft.com/office/drawing/2014/main" id="{7DB29181-3B04-E548-B6D0-65CE116426E5}"/>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334963" indent="-334963">
              <a:lnSpc>
                <a:spcPct val="93000"/>
              </a:lnSpc>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err="1"/>
              <a:t>IOError</a:t>
            </a:r>
            <a:r>
              <a:rPr lang="en-ZA" altLang="en-US" dirty="0"/>
              <a:t> error number</a:t>
            </a:r>
          </a:p>
          <a:p>
            <a:pPr marL="334963" indent="-334963">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err="1"/>
              <a:t>NameError</a:t>
            </a:r>
            <a:endParaRPr lang="en-ZA" altLang="en-US" dirty="0"/>
          </a:p>
          <a:p>
            <a:pPr marL="334963" indent="-334963">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err="1"/>
              <a:t>TypeError</a:t>
            </a:r>
            <a:endParaRPr lang="en-ZA" altLang="en-US" dirty="0"/>
          </a:p>
          <a:p>
            <a:pPr marL="334963" indent="-334963">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err="1"/>
              <a:t>ValueError</a:t>
            </a:r>
            <a:endParaRPr lang="en-ZA" altLang="en-US" dirty="0"/>
          </a:p>
          <a:p>
            <a:pPr marL="334963" indent="-334963">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err="1"/>
              <a:t>ZeroDivisionError</a:t>
            </a:r>
            <a:endParaRPr lang="en-ZA" altLang="en-US" dirty="0"/>
          </a:p>
          <a:p>
            <a:pPr marL="334963" indent="-334963">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err="1"/>
              <a:t>IndexError</a:t>
            </a:r>
            <a:endParaRPr lang="en-ZA" altLang="en-US" dirty="0"/>
          </a:p>
          <a:p>
            <a:pPr marL="334963" indent="-334963">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a:t>
            </a:r>
          </a:p>
          <a:p>
            <a:pPr marL="334963" indent="-334963">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sz="2400" dirty="0"/>
              <a:t>[see http://</a:t>
            </a:r>
            <a:r>
              <a:rPr lang="en-ZA" altLang="en-US" sz="2400" dirty="0" err="1"/>
              <a:t>docs.python.org</a:t>
            </a:r>
            <a:r>
              <a:rPr lang="en-ZA" altLang="en-US" sz="2400" dirty="0"/>
              <a:t>/py3k/library/</a:t>
            </a:r>
            <a:r>
              <a:rPr lang="en-ZA" altLang="en-US" sz="2400" dirty="0" err="1"/>
              <a:t>exceptions.html</a:t>
            </a:r>
            <a:r>
              <a:rPr lang="en-ZA" altLang="en-US" sz="2400" dirty="0"/>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4CF13-F146-4847-944F-F19FC0FBEC28}"/>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Improve “Hello Country”</a:t>
            </a:r>
          </a:p>
        </p:txBody>
      </p:sp>
      <p:sp>
        <p:nvSpPr>
          <p:cNvPr id="3" name="Content Placeholder 2">
            <a:extLst>
              <a:ext uri="{FF2B5EF4-FFF2-40B4-BE49-F238E27FC236}">
                <a16:creationId xmlns:a16="http://schemas.microsoft.com/office/drawing/2014/main" id="{FAC37196-F967-9C48-A607-85E47398E7F9}"/>
              </a:ext>
            </a:extLst>
          </p:cNvPr>
          <p:cNvSpPr>
            <a:spLocks noGrp="1"/>
          </p:cNvSpPr>
          <p:nvPr>
            <p:ph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dirty="0"/>
              <a:t>With exception handling</a:t>
            </a:r>
          </a:p>
          <a:p>
            <a:pPr marL="457200" indent="-457200">
              <a:buFont typeface="Arial"/>
              <a:buChar char="•"/>
              <a:defRPr/>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F1235-378E-2347-A6C9-C627D4D2EF35}"/>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Finding out whether a file exists</a:t>
            </a:r>
          </a:p>
        </p:txBody>
      </p:sp>
      <p:sp>
        <p:nvSpPr>
          <p:cNvPr id="3" name="Content Placeholder 2">
            <a:extLst>
              <a:ext uri="{FF2B5EF4-FFF2-40B4-BE49-F238E27FC236}">
                <a16:creationId xmlns:a16="http://schemas.microsoft.com/office/drawing/2014/main" id="{D542E551-E5B0-564C-B556-E87B8E49195F}"/>
              </a:ext>
            </a:extLst>
          </p:cNvPr>
          <p:cNvSpPr>
            <a:spLocks noGrp="1"/>
          </p:cNvSpPr>
          <p:nvPr>
            <p:ph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457200" indent="-457200">
              <a:buFont typeface="Arial"/>
              <a:buChar char="•"/>
              <a:defRPr/>
            </a:pPr>
            <a:r>
              <a:rPr lang="en-US" dirty="0"/>
              <a:t>Catch an IO error</a:t>
            </a:r>
          </a:p>
          <a:p>
            <a:pPr marL="457200" indent="-457200">
              <a:buFont typeface="Arial"/>
              <a:buChar char="•"/>
              <a:defRPr/>
            </a:pPr>
            <a:r>
              <a:rPr lang="en-US" dirty="0"/>
              <a:t>Import </a:t>
            </a:r>
            <a:r>
              <a:rPr lang="en-US" dirty="0" err="1"/>
              <a:t>os.path</a:t>
            </a:r>
            <a:endParaRPr lang="en-US" dirty="0"/>
          </a:p>
          <a:p>
            <a:pPr marL="0" indent="0">
              <a:buFont typeface="Times New Roman" charset="0"/>
              <a:buNone/>
              <a:defRPr/>
            </a:pPr>
            <a:endParaRPr lang="en-US" dirty="0"/>
          </a:p>
        </p:txBody>
      </p:sp>
      <p:sp>
        <p:nvSpPr>
          <p:cNvPr id="4" name="Rectangle 3">
            <a:extLst>
              <a:ext uri="{FF2B5EF4-FFF2-40B4-BE49-F238E27FC236}">
                <a16:creationId xmlns:a16="http://schemas.microsoft.com/office/drawing/2014/main" id="{824F6072-4772-DF46-8794-A8CC6524EE06}"/>
              </a:ext>
            </a:extLst>
          </p:cNvPr>
          <p:cNvSpPr/>
          <p:nvPr/>
        </p:nvSpPr>
        <p:spPr>
          <a:xfrm>
            <a:off x="1785938" y="2492375"/>
            <a:ext cx="7229475" cy="1609725"/>
          </a:xfrm>
          <a:prstGeom prst="rect">
            <a:avLst/>
          </a:prstGeom>
        </p:spPr>
        <p:txBody>
          <a:bodyPr>
            <a:spAutoFit/>
          </a:bodyPr>
          <a:lstStyle/>
          <a:p>
            <a:pPr>
              <a:buFont typeface="Times New Roman" charset="0"/>
              <a:buNone/>
              <a:defRPr/>
            </a:pPr>
            <a:r>
              <a:rPr lang="en-US" sz="3200" dirty="0">
                <a:solidFill>
                  <a:schemeClr val="tx1">
                    <a:lumMod val="75000"/>
                    <a:lumOff val="25000"/>
                  </a:schemeClr>
                </a:solidFill>
                <a:latin typeface="Arial" charset="0"/>
                <a:ea typeface="ＭＳ Ｐゴシック" charset="0"/>
                <a:cs typeface="ＭＳ Ｐゴシック" charset="0"/>
              </a:rPr>
              <a:t>import </a:t>
            </a:r>
            <a:r>
              <a:rPr lang="en-US" sz="3200" dirty="0" err="1">
                <a:solidFill>
                  <a:schemeClr val="tx1">
                    <a:lumMod val="75000"/>
                    <a:lumOff val="25000"/>
                  </a:schemeClr>
                </a:solidFill>
                <a:latin typeface="Arial" charset="0"/>
                <a:ea typeface="ＭＳ Ｐゴシック" charset="0"/>
                <a:cs typeface="ＭＳ Ｐゴシック" charset="0"/>
              </a:rPr>
              <a:t>os.path</a:t>
            </a:r>
            <a:endParaRPr lang="en-US" sz="3200" dirty="0">
              <a:solidFill>
                <a:schemeClr val="tx1">
                  <a:lumMod val="75000"/>
                  <a:lumOff val="25000"/>
                </a:schemeClr>
              </a:solidFill>
              <a:latin typeface="Arial" charset="0"/>
              <a:ea typeface="ＭＳ Ｐゴシック" charset="0"/>
              <a:cs typeface="ＭＳ Ｐゴシック" charset="0"/>
            </a:endParaRPr>
          </a:p>
          <a:p>
            <a:pPr>
              <a:buFont typeface="Times New Roman" charset="0"/>
              <a:buNone/>
              <a:defRPr/>
            </a:pPr>
            <a:r>
              <a:rPr lang="en-US" sz="3200" dirty="0">
                <a:solidFill>
                  <a:schemeClr val="tx1">
                    <a:lumMod val="75000"/>
                    <a:lumOff val="25000"/>
                  </a:schemeClr>
                </a:solidFill>
                <a:latin typeface="Arial" charset="0"/>
                <a:ea typeface="ＭＳ Ｐゴシック" charset="0"/>
                <a:cs typeface="ＭＳ Ｐゴシック" charset="0"/>
              </a:rPr>
              <a:t>if </a:t>
            </a:r>
            <a:r>
              <a:rPr lang="en-US" sz="3200" dirty="0" err="1">
                <a:solidFill>
                  <a:schemeClr val="tx1">
                    <a:lumMod val="75000"/>
                    <a:lumOff val="25000"/>
                  </a:schemeClr>
                </a:solidFill>
                <a:latin typeface="Arial" charset="0"/>
                <a:ea typeface="ＭＳ Ｐゴシック" charset="0"/>
                <a:cs typeface="ＭＳ Ｐゴシック" charset="0"/>
              </a:rPr>
              <a:t>os.path.isfile</a:t>
            </a:r>
            <a:r>
              <a:rPr lang="en-US" sz="3200" dirty="0">
                <a:solidFill>
                  <a:schemeClr val="tx1">
                    <a:lumMod val="75000"/>
                    <a:lumOff val="25000"/>
                  </a:schemeClr>
                </a:solidFill>
                <a:latin typeface="Arial" charset="0"/>
                <a:ea typeface="ＭＳ Ｐゴシック" charset="0"/>
                <a:cs typeface="ＭＳ Ｐゴシック" charset="0"/>
              </a:rPr>
              <a:t>("</a:t>
            </a:r>
            <a:r>
              <a:rPr lang="en-US" sz="3200" dirty="0" err="1">
                <a:solidFill>
                  <a:schemeClr val="tx1">
                    <a:lumMod val="75000"/>
                    <a:lumOff val="25000"/>
                  </a:schemeClr>
                </a:solidFill>
                <a:latin typeface="Arial" charset="0"/>
                <a:ea typeface="ＭＳ Ｐゴシック" charset="0"/>
                <a:cs typeface="ＭＳ Ｐゴシック" charset="0"/>
              </a:rPr>
              <a:t>myData.txt</a:t>
            </a:r>
            <a:r>
              <a:rPr lang="en-US" sz="3200" dirty="0">
                <a:solidFill>
                  <a:schemeClr val="tx1">
                    <a:lumMod val="75000"/>
                    <a:lumOff val="25000"/>
                  </a:schemeClr>
                </a:solidFill>
                <a:latin typeface="Arial" charset="0"/>
                <a:ea typeface="ＭＳ Ｐゴシック" charset="0"/>
                <a:cs typeface="ＭＳ Ｐゴシック" charset="0"/>
              </a:rPr>
              <a:t>"):    </a:t>
            </a:r>
          </a:p>
          <a:p>
            <a:pPr>
              <a:buFont typeface="Times New Roman" charset="0"/>
              <a:buNone/>
              <a:defRPr/>
            </a:pPr>
            <a:r>
              <a:rPr lang="en-US" sz="3200" dirty="0">
                <a:solidFill>
                  <a:schemeClr val="tx1">
                    <a:lumMod val="75000"/>
                    <a:lumOff val="25000"/>
                  </a:schemeClr>
                </a:solidFill>
                <a:latin typeface="Arial" charset="0"/>
                <a:ea typeface="ＭＳ Ｐゴシック" charset="0"/>
                <a:cs typeface="ＭＳ Ｐゴシック" charset="0"/>
              </a:rPr>
              <a:t>	print("File exists!")</a:t>
            </a:r>
          </a:p>
          <a:p>
            <a:pPr>
              <a:buFont typeface="Times New Roman" charset="0"/>
              <a:buNone/>
              <a:defRPr/>
            </a:pPr>
            <a:r>
              <a:rPr lang="en-US" sz="3200" dirty="0">
                <a:solidFill>
                  <a:schemeClr val="tx1">
                    <a:lumMod val="75000"/>
                    <a:lumOff val="25000"/>
                  </a:schemeClr>
                </a:solidFill>
                <a:latin typeface="Arial" charset="0"/>
                <a:ea typeface="ＭＳ Ｐゴシック" charset="0"/>
                <a:cs typeface="ＭＳ Ｐゴシック" charset="0"/>
              </a:rPr>
              <a:t>else: print("File does not exist!")!"</a:t>
            </a:r>
            <a:r>
              <a:rPr lang="en-US" dirty="0">
                <a:solidFill>
                  <a:schemeClr val="tx1">
                    <a:lumMod val="75000"/>
                    <a:lumOff val="25000"/>
                  </a:schemeClr>
                </a:solidFill>
                <a:latin typeface="Arial" charset="0"/>
                <a:ea typeface="ＭＳ Ｐゴシック" charset="0"/>
                <a:cs typeface="ＭＳ Ｐゴシック" charset="0"/>
              </a:rPr>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8DBFE-85A1-DD41-BF27-2EBDA7B3E043}"/>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Questions from class</a:t>
            </a:r>
          </a:p>
        </p:txBody>
      </p:sp>
      <p:sp>
        <p:nvSpPr>
          <p:cNvPr id="3" name="Content Placeholder 2">
            <a:extLst>
              <a:ext uri="{FF2B5EF4-FFF2-40B4-BE49-F238E27FC236}">
                <a16:creationId xmlns:a16="http://schemas.microsoft.com/office/drawing/2014/main" id="{A55BC28A-E74C-2D44-9382-29A9825D8C00}"/>
              </a:ext>
            </a:extLst>
          </p:cNvPr>
          <p:cNvSpPr>
            <a:spLocks noGrp="1"/>
          </p:cNvSpPr>
          <p:nvPr>
            <p:ph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marL="457200" indent="-457200">
              <a:buFont typeface="Arial" panose="020B0604020202020204" pitchFamily="34" charset="0"/>
              <a:buChar char="•"/>
            </a:pPr>
            <a:r>
              <a:rPr lang="en-US" altLang="en-US" dirty="0"/>
              <a:t>When dealing with file is it possible to access in more that one mode i.e. appending and reading at the same time?</a:t>
            </a:r>
          </a:p>
          <a:p>
            <a:pPr marL="857250" lvl="1" indent="-457200">
              <a:buFont typeface="Arial" panose="020B0604020202020204" pitchFamily="34" charset="0"/>
              <a:buChar char="•"/>
            </a:pPr>
            <a:r>
              <a:rPr lang="en-US" altLang="en-US" dirty="0"/>
              <a:t>The file mode is </a:t>
            </a:r>
            <a:r>
              <a:rPr lang="en-US" altLang="en-US" b="1" dirty="0"/>
              <a:t>'r' </a:t>
            </a:r>
            <a:r>
              <a:rPr lang="en-US" altLang="en-US" dirty="0"/>
              <a:t>for read, </a:t>
            </a:r>
            <a:r>
              <a:rPr lang="en-US" altLang="en-US" b="1" dirty="0"/>
              <a:t>'w' </a:t>
            </a:r>
            <a:r>
              <a:rPr lang="en-US" altLang="en-US" dirty="0"/>
              <a:t>for write, or </a:t>
            </a:r>
            <a:r>
              <a:rPr lang="en-US" altLang="en-US" b="1" dirty="0"/>
              <a:t>'a' </a:t>
            </a:r>
            <a:r>
              <a:rPr lang="en-US" altLang="en-US" dirty="0"/>
              <a:t>for append. A file can be opened for in-place updates by supplying a plus (+) character, such as 'r+' or 'w+’.  Be careful with this.</a:t>
            </a:r>
          </a:p>
          <a:p>
            <a:pPr marL="1257300" lvl="2" indent="-457200">
              <a:buFont typeface="Arial" panose="020B0604020202020204" pitchFamily="34" charset="0"/>
              <a:buChar char="•"/>
            </a:pPr>
            <a:r>
              <a:rPr lang="en-US" altLang="en-US" dirty="0"/>
              <a:t>A mode of 'w+' truncates the file to zero length if it already exists. A mode of 'r+' or 'a+' opens the file for both reading and writing but leaves the original contents intact when the file is opened.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D4E61-E606-B340-B88E-68D50615A33A}"/>
              </a:ext>
            </a:extLst>
          </p:cNvPr>
          <p:cNvSpPr>
            <a:spLocks noGrp="1"/>
          </p:cNvSpPr>
          <p:nvPr>
            <p:ph type="title"/>
          </p:nvPr>
        </p:nvSpPr>
        <p:spPr/>
        <p:txBody>
          <a:bodyPr/>
          <a:lstStyle/>
          <a:p>
            <a:r>
              <a:rPr lang="en-US" dirty="0"/>
              <a:t>Recursion!</a:t>
            </a:r>
          </a:p>
        </p:txBody>
      </p:sp>
      <p:sp>
        <p:nvSpPr>
          <p:cNvPr id="3" name="Content Placeholder 2">
            <a:extLst>
              <a:ext uri="{FF2B5EF4-FFF2-40B4-BE49-F238E27FC236}">
                <a16:creationId xmlns:a16="http://schemas.microsoft.com/office/drawing/2014/main" id="{7B37815E-AFFE-584C-B8CB-67DFBCBCF661}"/>
              </a:ext>
            </a:extLst>
          </p:cNvPr>
          <p:cNvSpPr>
            <a:spLocks noGrp="1"/>
          </p:cNvSpPr>
          <p:nvPr>
            <p:ph idx="1"/>
          </p:nvPr>
        </p:nvSpPr>
        <p:spPr/>
        <p:txBody>
          <a:bodyPr/>
          <a:lstStyle/>
          <a:p>
            <a:r>
              <a:rPr lang="en-US" dirty="0"/>
              <a:t>Write a recursive function </a:t>
            </a:r>
            <a:r>
              <a:rPr lang="en-US" dirty="0">
                <a:latin typeface="Courier New" panose="02070309020205020404" pitchFamily="49" charset="0"/>
                <a:cs typeface="Courier New" panose="02070309020205020404" pitchFamily="49" charset="0"/>
              </a:rPr>
              <a:t>hat</a:t>
            </a:r>
            <a:r>
              <a:rPr lang="en-US" dirty="0"/>
              <a:t> that behaves as follows:</a:t>
            </a:r>
          </a:p>
          <a:p>
            <a:r>
              <a:rPr lang="en-US" sz="2000" dirty="0">
                <a:latin typeface="Courier New" panose="02070309020205020404" pitchFamily="49" charset="0"/>
                <a:cs typeface="Courier New" panose="02070309020205020404" pitchFamily="49" charset="0"/>
              </a:rPr>
              <a:t>&gt;&gt;&gt;hat("hamster")</a:t>
            </a:r>
          </a:p>
          <a:p>
            <a:r>
              <a:rPr lang="en-US" sz="2000" dirty="0">
                <a:latin typeface="Courier New" panose="02070309020205020404" pitchFamily="49" charset="0"/>
                <a:cs typeface="Courier New" panose="02070309020205020404" pitchFamily="49" charset="0"/>
              </a:rPr>
              <a:t>   s</a:t>
            </a: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mst</a:t>
            </a: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amste</a:t>
            </a: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hamster</a:t>
            </a:r>
          </a:p>
          <a:p>
            <a:r>
              <a:rPr lang="en-US" sz="2000" dirty="0">
                <a:latin typeface="Courier New" panose="02070309020205020404" pitchFamily="49" charset="0"/>
                <a:cs typeface="Courier New" panose="02070309020205020404" pitchFamily="49" charset="0"/>
              </a:rPr>
              <a:t>&gt;&gt;&gt;hat("</a:t>
            </a:r>
            <a:r>
              <a:rPr lang="en-US" sz="2000" dirty="0" err="1">
                <a:latin typeface="Courier New" panose="02070309020205020404" pitchFamily="49" charset="0"/>
                <a:cs typeface="Courier New" panose="02070309020205020404" pitchFamily="49" charset="0"/>
              </a:rPr>
              <a:t>california</a:t>
            </a:r>
            <a:r>
              <a:rPr lang="en-US" sz="2000" dirty="0">
                <a:latin typeface="Courier New" panose="02070309020205020404" pitchFamily="49" charset="0"/>
                <a:cs typeface="Courier New" panose="02070309020205020404" pitchFamily="49" charset="0"/>
              </a:rPr>
              <a:t>")</a:t>
            </a: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fo</a:t>
            </a: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ifor</a:t>
            </a: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liforn</a:t>
            </a:r>
            <a:endParaRPr lang="en-US" sz="2000" dirty="0">
              <a:latin typeface="Courier New" panose="02070309020205020404" pitchFamily="49" charset="0"/>
              <a:cs typeface="Courier New" panose="02070309020205020404" pitchFamily="49" charset="0"/>
            </a:endParaRPr>
          </a:p>
          <a:p>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aliforni</a:t>
            </a:r>
            <a:endParaRPr lang="en-US" sz="2000" dirty="0">
              <a:latin typeface="Courier New" panose="02070309020205020404" pitchFamily="49" charset="0"/>
              <a:cs typeface="Courier New" panose="02070309020205020404" pitchFamily="49" charset="0"/>
            </a:endParaRPr>
          </a:p>
          <a:p>
            <a:r>
              <a:rPr lang="en-US" sz="2000" dirty="0" err="1">
                <a:latin typeface="Courier New" panose="02070309020205020404" pitchFamily="49" charset="0"/>
                <a:cs typeface="Courier New" panose="02070309020205020404" pitchFamily="49" charset="0"/>
              </a:rPr>
              <a:t>california</a:t>
            </a:r>
            <a:endParaRPr lang="en-US"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094769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a:extLst>
              <a:ext uri="{FF2B5EF4-FFF2-40B4-BE49-F238E27FC236}">
                <a16:creationId xmlns:a16="http://schemas.microsoft.com/office/drawing/2014/main" id="{BB7AB119-DEF5-CF41-A955-28606CEBEFF4}"/>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Concept: Files</a:t>
            </a:r>
          </a:p>
        </p:txBody>
      </p:sp>
      <p:sp>
        <p:nvSpPr>
          <p:cNvPr id="6146" name="Rectangle 2">
            <a:extLst>
              <a:ext uri="{FF2B5EF4-FFF2-40B4-BE49-F238E27FC236}">
                <a16:creationId xmlns:a16="http://schemas.microsoft.com/office/drawing/2014/main" id="{13B04601-B75B-DD4D-B555-592E44D89111}"/>
              </a:ext>
            </a:extLst>
          </p:cNvPr>
          <p:cNvSpPr>
            <a:spLocks noGrp="1" noChangeArrowheads="1"/>
          </p:cNvSpPr>
          <p:nvPr>
            <p:ph type="body" idx="4294967295"/>
          </p:nvPr>
        </p:nvSpPr>
        <p:spPr>
          <a:xfrm>
            <a:off x="495300" y="1196975"/>
            <a:ext cx="5970662"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An file is a sequence of </a:t>
            </a:r>
            <a:r>
              <a:rPr lang="en-ZA" b="1" dirty="0"/>
              <a:t>bytes</a:t>
            </a:r>
            <a:r>
              <a:rPr lang="en-ZA" dirty="0"/>
              <a:t> stored on a secondary storage device e.g., hard drive.</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Files are usually stored in </a:t>
            </a:r>
            <a:r>
              <a:rPr lang="en-ZA" b="1" dirty="0"/>
              <a:t>folders</a:t>
            </a:r>
            <a:r>
              <a:rPr lang="en-ZA" dirty="0"/>
              <a:t> (or </a:t>
            </a:r>
            <a:r>
              <a:rPr lang="en-ZA" b="1" dirty="0"/>
              <a:t>directories</a:t>
            </a:r>
            <a:r>
              <a:rPr lang="en-ZA" dirty="0"/>
              <a:t>).</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Every file has a filename </a:t>
            </a:r>
          </a:p>
          <a:p>
            <a:pPr marL="735013" lvl="1"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the rules for valid filenames are determined by the operating system (OS).</a:t>
            </a:r>
          </a:p>
          <a:p>
            <a:pPr marL="735013" lvl="1"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Additional information about each file (e.g., last modification date) is managed by the OS.</a:t>
            </a:r>
          </a:p>
        </p:txBody>
      </p:sp>
      <p:pic>
        <p:nvPicPr>
          <p:cNvPr id="3" name="Picture 2">
            <a:extLst>
              <a:ext uri="{FF2B5EF4-FFF2-40B4-BE49-F238E27FC236}">
                <a16:creationId xmlns:a16="http://schemas.microsoft.com/office/drawing/2014/main" id="{9162FA3A-153D-3E4D-89DD-8096AEAD8DDA}"/>
              </a:ext>
            </a:extLst>
          </p:cNvPr>
          <p:cNvPicPr>
            <a:picLocks noChangeAspect="1"/>
          </p:cNvPicPr>
          <p:nvPr/>
        </p:nvPicPr>
        <p:blipFill>
          <a:blip r:embed="rId3"/>
          <a:stretch>
            <a:fillRect/>
          </a:stretch>
        </p:blipFill>
        <p:spPr>
          <a:xfrm>
            <a:off x="6898010" y="613569"/>
            <a:ext cx="2565400" cy="563880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a:extLst>
              <a:ext uri="{FF2B5EF4-FFF2-40B4-BE49-F238E27FC236}">
                <a16:creationId xmlns:a16="http://schemas.microsoft.com/office/drawing/2014/main" id="{E9FBD1A5-AF59-6741-8D6F-2AFB3D8C88A9}"/>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5122" name="Rectangle 2">
            <a:extLst>
              <a:ext uri="{FF2B5EF4-FFF2-40B4-BE49-F238E27FC236}">
                <a16:creationId xmlns:a16="http://schemas.microsoft.com/office/drawing/2014/main" id="{9DB0D580-B9C3-2348-85AB-3157B8CB45B2}"/>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program to count the number of lines in a text file.</a:t>
            </a:r>
          </a:p>
        </p:txBody>
      </p:sp>
      <p:sp>
        <p:nvSpPr>
          <p:cNvPr id="22531" name="Rectangle 1">
            <a:extLst>
              <a:ext uri="{FF2B5EF4-FFF2-40B4-BE49-F238E27FC236}">
                <a16:creationId xmlns:a16="http://schemas.microsoft.com/office/drawing/2014/main" id="{091D58F6-3B59-3746-96AB-98619D886CCE}"/>
              </a:ext>
            </a:extLst>
          </p:cNvPr>
          <p:cNvSpPr>
            <a:spLocks noChangeArrowheads="1"/>
          </p:cNvSpPr>
          <p:nvPr/>
        </p:nvSpPr>
        <p:spPr bwMode="auto">
          <a:xfrm>
            <a:off x="2476500" y="2324100"/>
            <a:ext cx="4953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a:t>Test3_Q1.pyc</a:t>
            </a:r>
          </a:p>
          <a:p>
            <a:r>
              <a:rPr lang="en-US" altLang="en-US"/>
              <a:t>Test3_Q2.pyc</a:t>
            </a:r>
          </a:p>
          <a:p>
            <a:r>
              <a:rPr lang="en-US" altLang="en-US"/>
              <a:t>CSC1015F_2014_test3_solutions.odt</a:t>
            </a:r>
          </a:p>
          <a:p>
            <a:r>
              <a:rPr lang="en-US" altLang="en-US"/>
              <a:t>CSC1015F_2015_Test2_Formatted_Final.odt</a:t>
            </a:r>
          </a:p>
          <a:p>
            <a:r>
              <a:rPr lang="en-US" altLang="en-US"/>
              <a:t>CSC1015F_2015_Test3_draft.odt</a:t>
            </a:r>
          </a:p>
          <a:p>
            <a:r>
              <a:rPr lang="en-US" altLang="en-US"/>
              <a:t>CSC1015F_2015_test3.odt</a:t>
            </a:r>
          </a:p>
          <a:p>
            <a:r>
              <a:rPr lang="en-US" altLang="en-US"/>
              <a:t>CSC1015F_2015_Test2_Formatted_Final3.pdf</a:t>
            </a:r>
          </a:p>
          <a:p>
            <a:r>
              <a:rPr lang="en-US" altLang="en-US"/>
              <a:t>Test3_Q1.py</a:t>
            </a:r>
          </a:p>
          <a:p>
            <a:r>
              <a:rPr lang="en-US" altLang="en-US"/>
              <a:t>Test3_Q2_ans.py</a:t>
            </a:r>
          </a:p>
          <a:p>
            <a:r>
              <a:rPr lang="en-US" altLang="en-US"/>
              <a:t>Test3_Q2.py</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a:extLst>
              <a:ext uri="{FF2B5EF4-FFF2-40B4-BE49-F238E27FC236}">
                <a16:creationId xmlns:a16="http://schemas.microsoft.com/office/drawing/2014/main" id="{67E85555-EB54-BC4D-8215-F917F80D1705}"/>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Concept: File Types</a:t>
            </a:r>
          </a:p>
        </p:txBody>
      </p:sp>
      <p:sp>
        <p:nvSpPr>
          <p:cNvPr id="7170" name="Rectangle 2">
            <a:extLst>
              <a:ext uri="{FF2B5EF4-FFF2-40B4-BE49-F238E27FC236}">
                <a16:creationId xmlns:a16="http://schemas.microsoft.com/office/drawing/2014/main" id="{0D1CAD7F-8560-B944-B673-BEAD9F4ACB5D}"/>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b="1" dirty="0"/>
              <a:t>Text files </a:t>
            </a:r>
            <a:r>
              <a:rPr lang="en-ZA" dirty="0"/>
              <a:t>are made up of strings, each of which is terminated with a </a:t>
            </a:r>
            <a:r>
              <a:rPr lang="en-ZA" b="1" dirty="0"/>
              <a:t>newline</a:t>
            </a:r>
            <a:r>
              <a:rPr lang="en-ZA" dirty="0"/>
              <a:t>.</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The file can be processed one line at a time.</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b="1" dirty="0"/>
              <a:t>Binary files</a:t>
            </a:r>
            <a:r>
              <a:rPr lang="en-ZA" dirty="0"/>
              <a:t>, which are not text files, store information in application-specific formats e.g., PDF, JPEG.</a:t>
            </a:r>
          </a:p>
          <a:p>
            <a:pPr marL="735013" lvl="1"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Compiled programs are stored as binary files</a:t>
            </a:r>
          </a:p>
          <a:p>
            <a:pPr marL="0" indent="0">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0" indent="0">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All text files are binary files, but not vice versa!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a:extLst>
              <a:ext uri="{FF2B5EF4-FFF2-40B4-BE49-F238E27FC236}">
                <a16:creationId xmlns:a16="http://schemas.microsoft.com/office/drawing/2014/main" id="{D976F9C6-5E64-264D-B6EF-3D1648DBE94F}"/>
              </a:ext>
            </a:extLst>
          </p:cNvPr>
          <p:cNvSpPr>
            <a:spLocks noGrp="1" noChangeArrowheads="1"/>
          </p:cNvSpPr>
          <p:nvPr>
            <p:ph type="title" idx="4294967295"/>
          </p:nvPr>
        </p:nvSpPr>
        <p:spPr>
          <a:xfrm>
            <a:off x="495300" y="133350"/>
            <a:ext cx="8909050" cy="96043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tIns="174312"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Opening and Closing Files</a:t>
            </a:r>
          </a:p>
        </p:txBody>
      </p:sp>
      <p:sp>
        <p:nvSpPr>
          <p:cNvPr id="8194" name="Rectangle 2">
            <a:extLst>
              <a:ext uri="{FF2B5EF4-FFF2-40B4-BE49-F238E27FC236}">
                <a16:creationId xmlns:a16="http://schemas.microsoft.com/office/drawing/2014/main" id="{D6C8037A-D68C-F64D-99DD-BB27221D2C6D}"/>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Files must be </a:t>
            </a:r>
            <a:r>
              <a:rPr lang="en-ZA" altLang="en-US" b="1" dirty="0"/>
              <a:t>opened</a:t>
            </a:r>
            <a:r>
              <a:rPr lang="en-ZA" altLang="en-US" dirty="0"/>
              <a:t> before their contents can be read.</a:t>
            </a:r>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Syntax: </a:t>
            </a:r>
          </a:p>
          <a:p>
            <a:pPr marL="457200" lvl="1" indent="0">
              <a:lnSpc>
                <a:spcPct val="98000"/>
              </a:lnSpc>
              <a:buClr>
                <a:srgbClr val="9999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latin typeface="Courier New" panose="02070309020205020404" pitchFamily="49" charset="0"/>
                <a:cs typeface="Courier New" panose="02070309020205020404" pitchFamily="49" charset="0"/>
              </a:rPr>
              <a:t>&lt;file&gt; = open (&lt;filename&gt;, &lt;mode&gt;)</a:t>
            </a:r>
          </a:p>
          <a:p>
            <a:pPr marL="457200" lvl="1" indent="0">
              <a:buClr>
                <a:srgbClr val="99CC00"/>
              </a:buClr>
              <a:buSzPct val="6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i="1" dirty="0"/>
              <a:t>filename</a:t>
            </a:r>
            <a:r>
              <a:rPr lang="en-ZA" altLang="en-US" dirty="0"/>
              <a:t> is the name of the file.</a:t>
            </a:r>
          </a:p>
          <a:p>
            <a:pPr marL="457200" lvl="1" indent="0">
              <a:buClr>
                <a:srgbClr val="99CC00"/>
              </a:buClr>
              <a:buSzPct val="6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i="1" dirty="0"/>
              <a:t>mode</a:t>
            </a:r>
            <a:r>
              <a:rPr lang="en-ZA" altLang="en-US" dirty="0"/>
              <a:t> is one of:  “</a:t>
            </a:r>
            <a:r>
              <a:rPr lang="en-ZA" altLang="ja-JP" dirty="0"/>
              <a:t>r</a:t>
            </a:r>
            <a:r>
              <a:rPr lang="en-ZA" altLang="en-US" dirty="0"/>
              <a:t>”</a:t>
            </a:r>
            <a:r>
              <a:rPr lang="en-ZA" altLang="ja-JP" dirty="0"/>
              <a:t> to read; </a:t>
            </a:r>
            <a:r>
              <a:rPr lang="en-ZA" altLang="en-US" dirty="0"/>
              <a:t>“</a:t>
            </a:r>
            <a:r>
              <a:rPr lang="en-ZA" altLang="ja-JP" dirty="0"/>
              <a:t>w</a:t>
            </a:r>
            <a:r>
              <a:rPr lang="en-ZA" altLang="en-US" dirty="0"/>
              <a:t>”</a:t>
            </a:r>
            <a:r>
              <a:rPr lang="en-ZA" altLang="ja-JP" dirty="0"/>
              <a:t> to overwrite; </a:t>
            </a:r>
            <a:r>
              <a:rPr lang="en-ZA" altLang="en-US" dirty="0"/>
              <a:t>“</a:t>
            </a:r>
            <a:r>
              <a:rPr lang="en-ZA" altLang="ja-JP" dirty="0"/>
              <a:t>a</a:t>
            </a:r>
            <a:r>
              <a:rPr lang="en-ZA" altLang="en-US" dirty="0"/>
              <a:t>”</a:t>
            </a:r>
            <a:r>
              <a:rPr lang="en-ZA" altLang="ja-JP" dirty="0"/>
              <a:t> to append</a:t>
            </a:r>
          </a:p>
          <a:p>
            <a:pPr marL="457200" lvl="1" indent="0">
              <a:buClr>
                <a:srgbClr val="99CC00"/>
              </a:buClr>
              <a:buSzPct val="6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ja-JP" dirty="0"/>
          </a:p>
          <a:p>
            <a:pPr marL="457200" lvl="1"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Example:</a:t>
            </a:r>
          </a:p>
          <a:p>
            <a:pPr marL="457200" lvl="1" indent="0">
              <a:lnSpc>
                <a:spcPct val="98000"/>
              </a:lnSpc>
              <a:buClr>
                <a:srgbClr val="9999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latin typeface="Courier New" panose="02070309020205020404" pitchFamily="49" charset="0"/>
                <a:cs typeface="Courier New" panose="02070309020205020404" pitchFamily="49" charset="0"/>
              </a:rPr>
              <a:t>f = open (“</a:t>
            </a:r>
            <a:r>
              <a:rPr lang="en-ZA" altLang="en-US" dirty="0" err="1">
                <a:latin typeface="Courier New" panose="02070309020205020404" pitchFamily="49" charset="0"/>
                <a:cs typeface="Courier New" panose="02070309020205020404" pitchFamily="49" charset="0"/>
              </a:rPr>
              <a:t>data.txt</a:t>
            </a:r>
            <a:r>
              <a:rPr lang="en-ZA" altLang="en-US" dirty="0">
                <a:latin typeface="Courier New" panose="02070309020205020404" pitchFamily="49" charset="0"/>
                <a:cs typeface="Courier New" panose="02070309020205020404" pitchFamily="49" charset="0"/>
              </a:rPr>
              <a:t>”, “r”)</a:t>
            </a:r>
          </a:p>
          <a:p>
            <a:pPr marL="0" indent="0">
              <a:buClr>
                <a:srgbClr val="666600"/>
              </a:buClr>
              <a:buSzPct val="75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sz="1800" dirty="0"/>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Files must be closed when you are done.</a:t>
            </a:r>
          </a:p>
          <a:p>
            <a:pPr marL="457200" lvl="1" indent="0">
              <a:lnSpc>
                <a:spcPct val="98000"/>
              </a:lnSpc>
              <a:buClr>
                <a:srgbClr val="9999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err="1">
                <a:latin typeface="Courier New" panose="02070309020205020404" pitchFamily="49" charset="0"/>
                <a:cs typeface="Courier New" panose="02070309020205020404" pitchFamily="49" charset="0"/>
              </a:rPr>
              <a:t>f.close</a:t>
            </a:r>
            <a:r>
              <a:rPr lang="en-ZA" altLang="en-US" dirty="0">
                <a:latin typeface="Courier New" panose="02070309020205020404" pitchFamily="49" charset="0"/>
                <a:cs typeface="Courier New" panose="02070309020205020404" pitchFamily="49" charset="0"/>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67369-F002-D14C-B211-1A6361774F4A}"/>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Options for read functions</a:t>
            </a:r>
          </a:p>
        </p:txBody>
      </p:sp>
      <p:sp>
        <p:nvSpPr>
          <p:cNvPr id="3" name="Content Placeholder 2">
            <a:extLst>
              <a:ext uri="{FF2B5EF4-FFF2-40B4-BE49-F238E27FC236}">
                <a16:creationId xmlns:a16="http://schemas.microsoft.com/office/drawing/2014/main" id="{921B15F4-A2BD-784A-86CF-F00DFEDEB555}"/>
              </a:ext>
            </a:extLst>
          </p:cNvPr>
          <p:cNvSpPr>
            <a:spLocks noGrp="1"/>
          </p:cNvSpPr>
          <p:nvPr>
            <p:ph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dirty="0" err="1">
                <a:latin typeface="Courier New" panose="02070309020205020404" pitchFamily="49" charset="0"/>
                <a:cs typeface="Courier New" panose="02070309020205020404" pitchFamily="49" charset="0"/>
              </a:rPr>
              <a:t>f.read</a:t>
            </a:r>
            <a:r>
              <a:rPr lang="en-US" dirty="0">
                <a:latin typeface="Courier New" panose="02070309020205020404" pitchFamily="49" charset="0"/>
                <a:cs typeface="Courier New" panose="02070309020205020404" pitchFamily="49" charset="0"/>
              </a:rPr>
              <a:t>([n]) </a:t>
            </a:r>
            <a:r>
              <a:rPr lang="en-US" dirty="0"/>
              <a:t>	Reads at most n bytes.</a:t>
            </a:r>
          </a:p>
          <a:p>
            <a:pPr>
              <a:buFont typeface="Times New Roman" charset="0"/>
              <a:buNone/>
              <a:defRPr/>
            </a:pPr>
            <a:endParaRPr lang="en-US" dirty="0"/>
          </a:p>
          <a:p>
            <a:pPr>
              <a:buFont typeface="Times New Roman" charset="0"/>
              <a:buNone/>
              <a:defRPr/>
            </a:pPr>
            <a:r>
              <a:rPr lang="en-US" dirty="0" err="1">
                <a:latin typeface="Courier New" panose="02070309020205020404" pitchFamily="49" charset="0"/>
                <a:cs typeface="Courier New" panose="02070309020205020404" pitchFamily="49" charset="0"/>
              </a:rPr>
              <a:t>f.readline</a:t>
            </a:r>
            <a:r>
              <a:rPr lang="en-US" dirty="0">
                <a:latin typeface="Courier New" panose="02070309020205020404" pitchFamily="49" charset="0"/>
                <a:cs typeface="Courier New" panose="02070309020205020404" pitchFamily="49" charset="0"/>
              </a:rPr>
              <a:t>([n]) </a:t>
            </a:r>
            <a:r>
              <a:rPr lang="en-US" dirty="0"/>
              <a:t>Reads a single line of input up to n characters. If n is omitted, this method reads the entire line.</a:t>
            </a:r>
          </a:p>
          <a:p>
            <a:pPr>
              <a:buFont typeface="Times New Roman" charset="0"/>
              <a:buNone/>
              <a:defRPr/>
            </a:pPr>
            <a:endParaRPr lang="en-US" dirty="0"/>
          </a:p>
          <a:p>
            <a:pPr>
              <a:buFont typeface="Times New Roman" charset="0"/>
              <a:buNone/>
              <a:defRPr/>
            </a:pPr>
            <a:r>
              <a:rPr lang="en-US" dirty="0" err="1">
                <a:latin typeface="Courier New" panose="02070309020205020404" pitchFamily="49" charset="0"/>
                <a:cs typeface="Courier New" panose="02070309020205020404" pitchFamily="49" charset="0"/>
              </a:rPr>
              <a:t>f.readlines</a:t>
            </a:r>
            <a:r>
              <a:rPr lang="en-US" dirty="0">
                <a:latin typeface="Courier New" panose="02070309020205020404" pitchFamily="49" charset="0"/>
                <a:cs typeface="Courier New" panose="02070309020205020404" pitchFamily="49" charset="0"/>
              </a:rPr>
              <a:t>([size]) </a:t>
            </a:r>
            <a:r>
              <a:rPr lang="en-US" dirty="0"/>
              <a:t>Reads all the lines and returns a list. size optionally specifies the approximate number of characters to read on the file before stopping.</a:t>
            </a:r>
          </a:p>
          <a:p>
            <a:pPr>
              <a:buFont typeface="Times New Roman" charset="0"/>
              <a:buNone/>
              <a:defRPr/>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E45F3C0F-12D9-264A-A6AE-3D0E3A54D4DB}"/>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Reading Text Data</a:t>
            </a:r>
          </a:p>
        </p:txBody>
      </p:sp>
      <p:sp>
        <p:nvSpPr>
          <p:cNvPr id="9218" name="Rectangle 2">
            <a:extLst>
              <a:ext uri="{FF2B5EF4-FFF2-40B4-BE49-F238E27FC236}">
                <a16:creationId xmlns:a16="http://schemas.microsoft.com/office/drawing/2014/main" id="{735F1FE9-F62D-864B-90A3-6C9E27E7BC25}"/>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Multiple ways to do this in Python.</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Read </a:t>
            </a:r>
            <a:r>
              <a:rPr lang="en-ZA" b="1" dirty="0"/>
              <a:t>entire file</a:t>
            </a:r>
            <a:r>
              <a:rPr lang="en-ZA" dirty="0"/>
              <a:t> into </a:t>
            </a:r>
            <a:r>
              <a:rPr lang="en-ZA" b="1" dirty="0"/>
              <a:t>one string</a:t>
            </a:r>
            <a:r>
              <a:rPr lang="en-ZA" dirty="0"/>
              <a:t>.</a:t>
            </a:r>
          </a:p>
          <a:p>
            <a:pPr marL="457200" lvl="1" indent="0">
              <a:lnSpc>
                <a:spcPct val="98000"/>
              </a:lnSpc>
              <a:buClr>
                <a:srgbClr val="9999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Courier New"/>
                <a:cs typeface="Courier New"/>
              </a:rPr>
              <a:t>f.read()</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Read </a:t>
            </a:r>
            <a:r>
              <a:rPr lang="en-ZA" b="1" dirty="0"/>
              <a:t>next line</a:t>
            </a:r>
            <a:r>
              <a:rPr lang="en-ZA" dirty="0"/>
              <a:t> of text into </a:t>
            </a:r>
            <a:r>
              <a:rPr lang="en-ZA" b="1" dirty="0"/>
              <a:t>a string</a:t>
            </a:r>
            <a:r>
              <a:rPr lang="en-ZA" dirty="0"/>
              <a:t>.</a:t>
            </a:r>
          </a:p>
          <a:p>
            <a:pPr marL="457200" lvl="1" indent="0">
              <a:lnSpc>
                <a:spcPct val="98000"/>
              </a:lnSpc>
              <a:buClr>
                <a:srgbClr val="9999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Courier New"/>
                <a:cs typeface="Courier New"/>
              </a:rPr>
              <a:t>f.readline()</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Read </a:t>
            </a:r>
            <a:r>
              <a:rPr lang="en-ZA" b="1" dirty="0"/>
              <a:t>entire file </a:t>
            </a:r>
            <a:r>
              <a:rPr lang="en-ZA" dirty="0"/>
              <a:t>into a </a:t>
            </a:r>
            <a:r>
              <a:rPr lang="en-ZA" b="1" dirty="0"/>
              <a:t>list of strings</a:t>
            </a:r>
            <a:r>
              <a:rPr lang="en-ZA" dirty="0"/>
              <a:t>.</a:t>
            </a:r>
          </a:p>
          <a:p>
            <a:pPr marL="457200" lvl="1" indent="0">
              <a:lnSpc>
                <a:spcPct val="98000"/>
              </a:lnSpc>
              <a:buClr>
                <a:srgbClr val="9999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Courier New"/>
                <a:cs typeface="Courier New"/>
              </a:rPr>
              <a:t>f.readlines()</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b="1" dirty="0"/>
              <a:t>Iterate over file</a:t>
            </a:r>
            <a:r>
              <a:rPr lang="en-ZA" dirty="0"/>
              <a:t> and read in one line at a time.</a:t>
            </a:r>
          </a:p>
          <a:p>
            <a:pPr marL="457200" lvl="1" indent="0">
              <a:lnSpc>
                <a:spcPct val="98000"/>
              </a:lnSpc>
              <a:buClr>
                <a:srgbClr val="9999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Courier New"/>
                <a:cs typeface="Courier New"/>
              </a:rPr>
              <a:t>for line in f:</a:t>
            </a:r>
          </a:p>
          <a:p>
            <a:pPr marL="457200" lvl="1" indent="0">
              <a:lnSpc>
                <a:spcPct val="98000"/>
              </a:lnSpc>
              <a:buClr>
                <a:srgbClr val="9999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Courier New"/>
                <a:cs typeface="Courier New"/>
              </a:rPr>
              <a:t>    do_something (line)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a:extLst>
              <a:ext uri="{FF2B5EF4-FFF2-40B4-BE49-F238E27FC236}">
                <a16:creationId xmlns:a16="http://schemas.microsoft.com/office/drawing/2014/main" id="{9C7242A2-CFE2-F140-AF1A-E75CE4A11CCC}"/>
              </a:ext>
            </a:extLst>
          </p:cNvPr>
          <p:cNvSpPr>
            <a:spLocks noGrp="1" noChangeArrowheads="1"/>
          </p:cNvSpPr>
          <p:nvPr>
            <p:ph type="title" idx="4294967295"/>
          </p:nvPr>
        </p:nvSpPr>
        <p:spPr>
          <a:xfrm>
            <a:off x="495300" y="225425"/>
            <a:ext cx="8909050" cy="776288"/>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5122" name="Rectangle 2">
            <a:extLst>
              <a:ext uri="{FF2B5EF4-FFF2-40B4-BE49-F238E27FC236}">
                <a16:creationId xmlns:a16="http://schemas.microsoft.com/office/drawing/2014/main" id="{59CCFAE0-7FA9-FB45-A776-B349B6898A0A}"/>
              </a:ext>
            </a:extLst>
          </p:cNvPr>
          <p:cNvSpPr>
            <a:spLocks noGrp="1" noChangeArrowheads="1"/>
          </p:cNvSpPr>
          <p:nvPr>
            <p:ph type="body" idx="4294967295"/>
          </p:nvPr>
        </p:nvSpPr>
        <p:spPr>
          <a:xfrm>
            <a:off x="495300" y="1196975"/>
            <a:ext cx="8909050" cy="483870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lIns="0" tIns="10584" rIns="0" bIns="0"/>
          <a:lstStyle/>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program to count the number of lines in a text file.</a:t>
            </a:r>
          </a:p>
        </p:txBody>
      </p:sp>
      <p:sp>
        <p:nvSpPr>
          <p:cNvPr id="31747" name="Rectangle 1">
            <a:extLst>
              <a:ext uri="{FF2B5EF4-FFF2-40B4-BE49-F238E27FC236}">
                <a16:creationId xmlns:a16="http://schemas.microsoft.com/office/drawing/2014/main" id="{CD4EA60B-EC69-A842-AEA7-B9D71EF49558}"/>
              </a:ext>
            </a:extLst>
          </p:cNvPr>
          <p:cNvSpPr>
            <a:spLocks noChangeArrowheads="1"/>
          </p:cNvSpPr>
          <p:nvPr/>
        </p:nvSpPr>
        <p:spPr bwMode="auto">
          <a:xfrm>
            <a:off x="2476500" y="2324100"/>
            <a:ext cx="4953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a:t>Test3_Q1.pyc</a:t>
            </a:r>
          </a:p>
          <a:p>
            <a:r>
              <a:rPr lang="en-US" altLang="en-US"/>
              <a:t>Test3_Q2.pyc</a:t>
            </a:r>
          </a:p>
          <a:p>
            <a:r>
              <a:rPr lang="en-US" altLang="en-US"/>
              <a:t>CSC1015F_2014_test3_solutions.odt</a:t>
            </a:r>
          </a:p>
          <a:p>
            <a:r>
              <a:rPr lang="en-US" altLang="en-US"/>
              <a:t>CSC1015F_2015_Test2_Formatted_Final.odt</a:t>
            </a:r>
          </a:p>
          <a:p>
            <a:r>
              <a:rPr lang="en-US" altLang="en-US"/>
              <a:t>CSC1015F_2015_Test3_draft.odt</a:t>
            </a:r>
          </a:p>
          <a:p>
            <a:r>
              <a:rPr lang="en-US" altLang="en-US"/>
              <a:t>CSC1015F_2015_test3.odt</a:t>
            </a:r>
          </a:p>
          <a:p>
            <a:r>
              <a:rPr lang="en-US" altLang="en-US"/>
              <a:t>CSC1015F_2015_Test2_Formatted_Final3.pdf</a:t>
            </a:r>
          </a:p>
          <a:p>
            <a:r>
              <a:rPr lang="en-US" altLang="en-US"/>
              <a:t>Test3_Q1.py</a:t>
            </a:r>
          </a:p>
          <a:p>
            <a:r>
              <a:rPr lang="en-US" altLang="en-US"/>
              <a:t>Test3_Q2_ans.py</a:t>
            </a:r>
          </a:p>
          <a:p>
            <a:r>
              <a:rPr lang="en-US" altLang="en-US"/>
              <a:t>Test3_Q2.py</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Theme">
      <a:majorFont>
        <a:latin typeface="FreeSans"/>
        <a:ea typeface="ＭＳ Ｐゴシック"/>
        <a:cs typeface="Arial"/>
      </a:majorFont>
      <a:minorFont>
        <a:latin typeface="FreeSans"/>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76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76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21140</TotalTime>
  <Words>1473</Words>
  <Application>Microsoft Macintosh PowerPoint</Application>
  <PresentationFormat>Custom</PresentationFormat>
  <Paragraphs>228</Paragraphs>
  <Slides>26</Slides>
  <Notes>20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ＭＳ Ｐゴシック</vt:lpstr>
      <vt:lpstr>Arial</vt:lpstr>
      <vt:lpstr>Copperplate Gothic Light</vt:lpstr>
      <vt:lpstr>Courier New</vt:lpstr>
      <vt:lpstr>FreeMono</vt:lpstr>
      <vt:lpstr>FreeSans</vt:lpstr>
      <vt:lpstr>Lucida Sans Unicode</vt:lpstr>
      <vt:lpstr>Times New Roman</vt:lpstr>
      <vt:lpstr>Verdana</vt:lpstr>
      <vt:lpstr>Wingdings</vt:lpstr>
      <vt:lpstr>Office Theme</vt:lpstr>
      <vt:lpstr>Files</vt:lpstr>
      <vt:lpstr>Storing data for the future</vt:lpstr>
      <vt:lpstr>Concept: Files</vt:lpstr>
      <vt:lpstr>Problem</vt:lpstr>
      <vt:lpstr>Concept: File Types</vt:lpstr>
      <vt:lpstr>Opening and Closing Files</vt:lpstr>
      <vt:lpstr>Options for read functions</vt:lpstr>
      <vt:lpstr>Reading Text Data</vt:lpstr>
      <vt:lpstr>Problem</vt:lpstr>
      <vt:lpstr>More: Opening and Closing Files</vt:lpstr>
      <vt:lpstr>Problem</vt:lpstr>
      <vt:lpstr>Creating a plain text file with MS word</vt:lpstr>
      <vt:lpstr>Problem</vt:lpstr>
      <vt:lpstr>Writing Text Data</vt:lpstr>
      <vt:lpstr>Problem</vt:lpstr>
      <vt:lpstr>Problem</vt:lpstr>
      <vt:lpstr>Recursion!</vt:lpstr>
      <vt:lpstr>Problem</vt:lpstr>
      <vt:lpstr>Exceptions</vt:lpstr>
      <vt:lpstr>Exception Semantics</vt:lpstr>
      <vt:lpstr>Exception Example</vt:lpstr>
      <vt:lpstr>Common Exceptions</vt:lpstr>
      <vt:lpstr>Improve “Hello Country”</vt:lpstr>
      <vt:lpstr>Finding out whether a file exists</vt:lpstr>
      <vt:lpstr>Questions from class</vt:lpstr>
      <vt:lpstr>Recursion!</vt:lpstr>
    </vt:vector>
  </TitlesOfParts>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Hussein Suleman</dc:creator>
  <cp:lastModifiedBy>mkuttel@cs.uct.ac.za</cp:lastModifiedBy>
  <cp:revision>121</cp:revision>
  <cp:lastPrinted>1601-01-01T00:00:00Z</cp:lastPrinted>
  <dcterms:created xsi:type="dcterms:W3CDTF">1601-01-01T00:00:00Z</dcterms:created>
  <dcterms:modified xsi:type="dcterms:W3CDTF">2018-05-08T08:45:01Z</dcterms:modified>
</cp:coreProperties>
</file>